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6" r:id="rId2"/>
    <p:sldMasterId id="2147483688" r:id="rId3"/>
  </p:sldMasterIdLst>
  <p:notesMasterIdLst>
    <p:notesMasterId r:id="rId27"/>
  </p:notesMasterIdLst>
  <p:sldIdLst>
    <p:sldId id="257" r:id="rId4"/>
    <p:sldId id="258" r:id="rId5"/>
    <p:sldId id="292" r:id="rId6"/>
    <p:sldId id="256" r:id="rId7"/>
    <p:sldId id="486" r:id="rId8"/>
    <p:sldId id="487" r:id="rId9"/>
    <p:sldId id="259" r:id="rId10"/>
    <p:sldId id="260" r:id="rId11"/>
    <p:sldId id="261" r:id="rId12"/>
    <p:sldId id="262" r:id="rId13"/>
    <p:sldId id="279" r:id="rId14"/>
    <p:sldId id="475" r:id="rId15"/>
    <p:sldId id="482" r:id="rId16"/>
    <p:sldId id="476" r:id="rId17"/>
    <p:sldId id="477" r:id="rId18"/>
    <p:sldId id="478" r:id="rId19"/>
    <p:sldId id="479" r:id="rId20"/>
    <p:sldId id="480" r:id="rId21"/>
    <p:sldId id="484" r:id="rId22"/>
    <p:sldId id="485" r:id="rId23"/>
    <p:sldId id="481" r:id="rId24"/>
    <p:sldId id="293" r:id="rId25"/>
    <p:sldId id="280" r:id="rId2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0000"/>
    <a:srgbClr val="A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Objects="1">
      <p:cViewPr varScale="1">
        <p:scale>
          <a:sx n="57" d="100"/>
          <a:sy n="57" d="100"/>
        </p:scale>
        <p:origin x="282" y="78"/>
      </p:cViewPr>
      <p:guideLst>
        <p:guide orient="horz" pos="2160"/>
        <p:guide pos="383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5C47CE-677C-2C49-B3DE-C50B07A8F336}" type="datetimeFigureOut">
              <a:rPr lang="en-US" smtClean="0"/>
              <a:pPr/>
              <a:t>2/18/2020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FCEE23-1E64-F643-836F-1E7D0187504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755b41f06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755b41f06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755b41f06_0_0:notes"/>
          <p:cNvSpPr>
            <a:spLocks noGrp="1" noRot="1" noChangeAspect="1"/>
          </p:cNvSpPr>
          <p:nvPr>
            <p:ph type="sldImg" idx="2"/>
          </p:nvPr>
        </p:nvSpPr>
        <p:spPr>
          <a:xfrm>
            <a:off x="409273" y="686496"/>
            <a:ext cx="6040800" cy="3427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5755b41f06_0_0:notes"/>
          <p:cNvSpPr txBox="1">
            <a:spLocks noGrp="1"/>
          </p:cNvSpPr>
          <p:nvPr>
            <p:ph type="body" idx="1"/>
          </p:nvPr>
        </p:nvSpPr>
        <p:spPr>
          <a:xfrm>
            <a:off x="685800" y="4343401"/>
            <a:ext cx="5486400" cy="4114800"/>
          </a:xfrm>
          <a:prstGeom prst="rect">
            <a:avLst/>
          </a:prstGeom>
          <a:noFill/>
          <a:ln>
            <a:noFill/>
          </a:ln>
        </p:spPr>
        <p:txBody>
          <a:bodyPr spcFirstLastPara="1" wrap="square" lIns="91225" tIns="91225" rIns="91225" bIns="91225" anchor="t" anchorCtr="0">
            <a:noAutofit/>
          </a:bodyPr>
          <a:lstStyle/>
          <a:p>
            <a:pPr marL="0" lvl="0" indent="0" algn="l" rtl="0">
              <a:lnSpc>
                <a:spcPct val="100000"/>
              </a:lnSpc>
              <a:spcBef>
                <a:spcPts val="0"/>
              </a:spcBef>
              <a:spcAft>
                <a:spcPts val="0"/>
              </a:spcAft>
              <a:buSzPts val="1200"/>
              <a:buNone/>
            </a:pP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da828f136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da828f136_1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755b41f0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755b41f0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d9c462569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d9c462569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da828f1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7da828f13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da828f13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da828f13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06EE03-F26E-524F-9FDF-A66B9BAE59DD}" type="datetimeFigureOut">
              <a:rPr lang="en-US" smtClean="0"/>
              <a:pPr/>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F5E110-D5B4-7143-9D34-E7B15FC3646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06EE03-F26E-524F-9FDF-A66B9BAE59DD}" type="datetimeFigureOut">
              <a:rPr lang="en-US" smtClean="0"/>
              <a:pPr/>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F5E110-D5B4-7143-9D34-E7B15FC3646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0415" y="274639"/>
            <a:ext cx="3654531"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589" y="274639"/>
            <a:ext cx="1076468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06EE03-F26E-524F-9FDF-A66B9BAE59DD}" type="datetimeFigureOut">
              <a:rPr lang="en-US" smtClean="0"/>
              <a:pPr/>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F5E110-D5B4-7143-9D34-E7B15FC3646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E1AB837F-ACEF-4D9D-AEA7-E9BC586A5C01}"/>
              </a:ext>
            </a:extLst>
          </p:cNvPr>
          <p:cNvSpPr>
            <a:spLocks noGrp="1"/>
          </p:cNvSpPr>
          <p:nvPr userDrawn="1">
            <p:ph type="body" sz="quarter" idx="4294967295"/>
          </p:nvPr>
        </p:nvSpPr>
        <p:spPr>
          <a:xfrm>
            <a:off x="9385299" y="6198132"/>
            <a:ext cx="2378075" cy="414337"/>
          </a:xfrm>
          <a:prstGeom prst="rect">
            <a:avLst/>
          </a:prstGeom>
        </p:spPr>
        <p:txBody>
          <a:bodyPr>
            <a:normAutofit/>
          </a:bodyPr>
          <a:lstStyle/>
          <a:p>
            <a:pPr algn="r">
              <a:buNone/>
            </a:pPr>
            <a:r>
              <a:rPr lang="en-US" sz="1600" dirty="0">
                <a:cs typeface="Calibri"/>
              </a:rPr>
              <a:t>November 25, 2019</a:t>
            </a:r>
          </a:p>
        </p:txBody>
      </p:sp>
      <p:sp>
        <p:nvSpPr>
          <p:cNvPr id="9" name="Text Placeholder 2">
            <a:extLst>
              <a:ext uri="{FF2B5EF4-FFF2-40B4-BE49-F238E27FC236}">
                <a16:creationId xmlns:a16="http://schemas.microsoft.com/office/drawing/2014/main" id="{7B4043B0-4727-4B5C-ADE8-5B6F24A4F174}"/>
              </a:ext>
            </a:extLst>
          </p:cNvPr>
          <p:cNvSpPr>
            <a:spLocks noGrp="1"/>
          </p:cNvSpPr>
          <p:nvPr userDrawn="1">
            <p:ph type="body" sz="quarter" idx="4294967295"/>
          </p:nvPr>
        </p:nvSpPr>
        <p:spPr>
          <a:xfrm>
            <a:off x="5334001" y="5264968"/>
            <a:ext cx="6429375" cy="719137"/>
          </a:xfrm>
          <a:prstGeom prst="rect">
            <a:avLst/>
          </a:prstGeom>
        </p:spPr>
        <p:txBody>
          <a:bodyPr>
            <a:noAutofit/>
          </a:bodyPr>
          <a:lstStyle/>
          <a:p>
            <a:pPr algn="r">
              <a:buNone/>
            </a:pPr>
            <a:r>
              <a:rPr lang="en-US" sz="5500" dirty="0">
                <a:latin typeface="Rockwell"/>
                <a:cs typeface="Rockwell"/>
              </a:rPr>
              <a:t>Title Goes Here</a:t>
            </a:r>
          </a:p>
        </p:txBody>
      </p:sp>
      <p:pic>
        <p:nvPicPr>
          <p:cNvPr id="6" name="Picture 5" descr="Redwood Presentation Cover4.png"/>
          <p:cNvPicPr>
            <a:picLocks noChangeAspect="1"/>
          </p:cNvPicPr>
          <p:nvPr userDrawn="1"/>
        </p:nvPicPr>
        <p:blipFill>
          <a:blip r:embed="rId2"/>
          <a:stretch>
            <a:fillRect/>
          </a:stretch>
        </p:blipFill>
        <p:spPr>
          <a:xfrm>
            <a:off x="1" y="0"/>
            <a:ext cx="9977120"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3"/>
        <p:cNvGrpSpPr/>
        <p:nvPr/>
      </p:nvGrpSpPr>
      <p:grpSpPr>
        <a:xfrm>
          <a:off x="0" y="0"/>
          <a:ext cx="0" cy="0"/>
          <a:chOff x="0" y="0"/>
          <a:chExt cx="0" cy="0"/>
        </a:xfrm>
      </p:grpSpPr>
      <p:sp>
        <p:nvSpPr>
          <p:cNvPr id="114" name="Google Shape;114;p28"/>
          <p:cNvSpPr txBox="1">
            <a:spLocks noGrp="1"/>
          </p:cNvSpPr>
          <p:nvPr>
            <p:ph type="ctrTitle"/>
          </p:nvPr>
        </p:nvSpPr>
        <p:spPr>
          <a:xfrm>
            <a:off x="415503" y="992767"/>
            <a:ext cx="11357841"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2"/>
            </a:lvl1pPr>
            <a:lvl2pPr lvl="1" algn="ctr" rtl="0">
              <a:spcBef>
                <a:spcPts val="0"/>
              </a:spcBef>
              <a:spcAft>
                <a:spcPts val="0"/>
              </a:spcAft>
              <a:buSzPts val="5200"/>
              <a:buNone/>
              <a:defRPr sz="6932"/>
            </a:lvl2pPr>
            <a:lvl3pPr lvl="2" algn="ctr" rtl="0">
              <a:spcBef>
                <a:spcPts val="0"/>
              </a:spcBef>
              <a:spcAft>
                <a:spcPts val="0"/>
              </a:spcAft>
              <a:buSzPts val="5200"/>
              <a:buNone/>
              <a:defRPr sz="6932"/>
            </a:lvl3pPr>
            <a:lvl4pPr lvl="3" algn="ctr" rtl="0">
              <a:spcBef>
                <a:spcPts val="0"/>
              </a:spcBef>
              <a:spcAft>
                <a:spcPts val="0"/>
              </a:spcAft>
              <a:buSzPts val="5200"/>
              <a:buNone/>
              <a:defRPr sz="6932"/>
            </a:lvl4pPr>
            <a:lvl5pPr lvl="4" algn="ctr" rtl="0">
              <a:spcBef>
                <a:spcPts val="0"/>
              </a:spcBef>
              <a:spcAft>
                <a:spcPts val="0"/>
              </a:spcAft>
              <a:buSzPts val="5200"/>
              <a:buNone/>
              <a:defRPr sz="6932"/>
            </a:lvl5pPr>
            <a:lvl6pPr lvl="5" algn="ctr" rtl="0">
              <a:spcBef>
                <a:spcPts val="0"/>
              </a:spcBef>
              <a:spcAft>
                <a:spcPts val="0"/>
              </a:spcAft>
              <a:buSzPts val="5200"/>
              <a:buNone/>
              <a:defRPr sz="6932"/>
            </a:lvl6pPr>
            <a:lvl7pPr lvl="6" algn="ctr" rtl="0">
              <a:spcBef>
                <a:spcPts val="0"/>
              </a:spcBef>
              <a:spcAft>
                <a:spcPts val="0"/>
              </a:spcAft>
              <a:buSzPts val="5200"/>
              <a:buNone/>
              <a:defRPr sz="6932"/>
            </a:lvl7pPr>
            <a:lvl8pPr lvl="7" algn="ctr" rtl="0">
              <a:spcBef>
                <a:spcPts val="0"/>
              </a:spcBef>
              <a:spcAft>
                <a:spcPts val="0"/>
              </a:spcAft>
              <a:buSzPts val="5200"/>
              <a:buNone/>
              <a:defRPr sz="6932"/>
            </a:lvl8pPr>
            <a:lvl9pPr lvl="8" algn="ctr" rtl="0">
              <a:spcBef>
                <a:spcPts val="0"/>
              </a:spcBef>
              <a:spcAft>
                <a:spcPts val="0"/>
              </a:spcAft>
              <a:buSzPts val="5200"/>
              <a:buNone/>
              <a:defRPr sz="6932"/>
            </a:lvl9pPr>
          </a:lstStyle>
          <a:p>
            <a:endParaRPr/>
          </a:p>
        </p:txBody>
      </p:sp>
      <p:sp>
        <p:nvSpPr>
          <p:cNvPr id="115" name="Google Shape;115;p28"/>
          <p:cNvSpPr txBox="1">
            <a:spLocks noGrp="1"/>
          </p:cNvSpPr>
          <p:nvPr>
            <p:ph type="subTitle" idx="1"/>
          </p:nvPr>
        </p:nvSpPr>
        <p:spPr>
          <a:xfrm>
            <a:off x="415492" y="3778833"/>
            <a:ext cx="11357841"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2"/>
            </a:lvl1pPr>
            <a:lvl2pPr lvl="1" algn="ctr" rtl="0">
              <a:lnSpc>
                <a:spcPct val="100000"/>
              </a:lnSpc>
              <a:spcBef>
                <a:spcPts val="0"/>
              </a:spcBef>
              <a:spcAft>
                <a:spcPts val="0"/>
              </a:spcAft>
              <a:buSzPts val="2800"/>
              <a:buNone/>
              <a:defRPr sz="3732"/>
            </a:lvl2pPr>
            <a:lvl3pPr lvl="2" algn="ctr" rtl="0">
              <a:lnSpc>
                <a:spcPct val="100000"/>
              </a:lnSpc>
              <a:spcBef>
                <a:spcPts val="0"/>
              </a:spcBef>
              <a:spcAft>
                <a:spcPts val="0"/>
              </a:spcAft>
              <a:buSzPts val="2800"/>
              <a:buNone/>
              <a:defRPr sz="3732"/>
            </a:lvl3pPr>
            <a:lvl4pPr lvl="3" algn="ctr" rtl="0">
              <a:lnSpc>
                <a:spcPct val="100000"/>
              </a:lnSpc>
              <a:spcBef>
                <a:spcPts val="0"/>
              </a:spcBef>
              <a:spcAft>
                <a:spcPts val="0"/>
              </a:spcAft>
              <a:buSzPts val="2800"/>
              <a:buNone/>
              <a:defRPr sz="3732"/>
            </a:lvl4pPr>
            <a:lvl5pPr lvl="4" algn="ctr" rtl="0">
              <a:lnSpc>
                <a:spcPct val="100000"/>
              </a:lnSpc>
              <a:spcBef>
                <a:spcPts val="0"/>
              </a:spcBef>
              <a:spcAft>
                <a:spcPts val="0"/>
              </a:spcAft>
              <a:buSzPts val="2800"/>
              <a:buNone/>
              <a:defRPr sz="3732"/>
            </a:lvl5pPr>
            <a:lvl6pPr lvl="5" algn="ctr" rtl="0">
              <a:lnSpc>
                <a:spcPct val="100000"/>
              </a:lnSpc>
              <a:spcBef>
                <a:spcPts val="0"/>
              </a:spcBef>
              <a:spcAft>
                <a:spcPts val="0"/>
              </a:spcAft>
              <a:buSzPts val="2800"/>
              <a:buNone/>
              <a:defRPr sz="3732"/>
            </a:lvl6pPr>
            <a:lvl7pPr lvl="6" algn="ctr" rtl="0">
              <a:lnSpc>
                <a:spcPct val="100000"/>
              </a:lnSpc>
              <a:spcBef>
                <a:spcPts val="0"/>
              </a:spcBef>
              <a:spcAft>
                <a:spcPts val="0"/>
              </a:spcAft>
              <a:buSzPts val="2800"/>
              <a:buNone/>
              <a:defRPr sz="3732"/>
            </a:lvl7pPr>
            <a:lvl8pPr lvl="7" algn="ctr" rtl="0">
              <a:lnSpc>
                <a:spcPct val="100000"/>
              </a:lnSpc>
              <a:spcBef>
                <a:spcPts val="0"/>
              </a:spcBef>
              <a:spcAft>
                <a:spcPts val="0"/>
              </a:spcAft>
              <a:buSzPts val="2800"/>
              <a:buNone/>
              <a:defRPr sz="3732"/>
            </a:lvl8pPr>
            <a:lvl9pPr lvl="8" algn="ctr" rtl="0">
              <a:lnSpc>
                <a:spcPct val="100000"/>
              </a:lnSpc>
              <a:spcBef>
                <a:spcPts val="0"/>
              </a:spcBef>
              <a:spcAft>
                <a:spcPts val="0"/>
              </a:spcAft>
              <a:buSzPts val="2800"/>
              <a:buNone/>
              <a:defRPr sz="3732"/>
            </a:lvl9pPr>
          </a:lstStyle>
          <a:p>
            <a:endParaRPr/>
          </a:p>
        </p:txBody>
      </p:sp>
      <p:sp>
        <p:nvSpPr>
          <p:cNvPr id="116" name="Google Shape;116;p28"/>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114705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7"/>
        <p:cNvGrpSpPr/>
        <p:nvPr/>
      </p:nvGrpSpPr>
      <p:grpSpPr>
        <a:xfrm>
          <a:off x="0" y="0"/>
          <a:ext cx="0" cy="0"/>
          <a:chOff x="0" y="0"/>
          <a:chExt cx="0" cy="0"/>
        </a:xfrm>
      </p:grpSpPr>
      <p:sp>
        <p:nvSpPr>
          <p:cNvPr id="118" name="Google Shape;118;p29"/>
          <p:cNvSpPr txBox="1">
            <a:spLocks noGrp="1"/>
          </p:cNvSpPr>
          <p:nvPr>
            <p:ph type="title"/>
          </p:nvPr>
        </p:nvSpPr>
        <p:spPr>
          <a:xfrm>
            <a:off x="415492" y="2867800"/>
            <a:ext cx="11357841"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799"/>
            </a:lvl1pPr>
            <a:lvl2pPr lvl="1" algn="ctr" rtl="0">
              <a:spcBef>
                <a:spcPts val="0"/>
              </a:spcBef>
              <a:spcAft>
                <a:spcPts val="0"/>
              </a:spcAft>
              <a:buSzPts val="3600"/>
              <a:buNone/>
              <a:defRPr sz="4799"/>
            </a:lvl2pPr>
            <a:lvl3pPr lvl="2" algn="ctr" rtl="0">
              <a:spcBef>
                <a:spcPts val="0"/>
              </a:spcBef>
              <a:spcAft>
                <a:spcPts val="0"/>
              </a:spcAft>
              <a:buSzPts val="3600"/>
              <a:buNone/>
              <a:defRPr sz="4799"/>
            </a:lvl3pPr>
            <a:lvl4pPr lvl="3" algn="ctr" rtl="0">
              <a:spcBef>
                <a:spcPts val="0"/>
              </a:spcBef>
              <a:spcAft>
                <a:spcPts val="0"/>
              </a:spcAft>
              <a:buSzPts val="3600"/>
              <a:buNone/>
              <a:defRPr sz="4799"/>
            </a:lvl4pPr>
            <a:lvl5pPr lvl="4" algn="ctr" rtl="0">
              <a:spcBef>
                <a:spcPts val="0"/>
              </a:spcBef>
              <a:spcAft>
                <a:spcPts val="0"/>
              </a:spcAft>
              <a:buSzPts val="3600"/>
              <a:buNone/>
              <a:defRPr sz="4799"/>
            </a:lvl5pPr>
            <a:lvl6pPr lvl="5" algn="ctr" rtl="0">
              <a:spcBef>
                <a:spcPts val="0"/>
              </a:spcBef>
              <a:spcAft>
                <a:spcPts val="0"/>
              </a:spcAft>
              <a:buSzPts val="3600"/>
              <a:buNone/>
              <a:defRPr sz="4799"/>
            </a:lvl6pPr>
            <a:lvl7pPr lvl="6" algn="ctr" rtl="0">
              <a:spcBef>
                <a:spcPts val="0"/>
              </a:spcBef>
              <a:spcAft>
                <a:spcPts val="0"/>
              </a:spcAft>
              <a:buSzPts val="3600"/>
              <a:buNone/>
              <a:defRPr sz="4799"/>
            </a:lvl7pPr>
            <a:lvl8pPr lvl="7" algn="ctr" rtl="0">
              <a:spcBef>
                <a:spcPts val="0"/>
              </a:spcBef>
              <a:spcAft>
                <a:spcPts val="0"/>
              </a:spcAft>
              <a:buSzPts val="3600"/>
              <a:buNone/>
              <a:defRPr sz="4799"/>
            </a:lvl8pPr>
            <a:lvl9pPr lvl="8" algn="ctr" rtl="0">
              <a:spcBef>
                <a:spcPts val="0"/>
              </a:spcBef>
              <a:spcAft>
                <a:spcPts val="0"/>
              </a:spcAft>
              <a:buSzPts val="3600"/>
              <a:buNone/>
              <a:defRPr sz="4799"/>
            </a:lvl9pPr>
          </a:lstStyle>
          <a:p>
            <a:endParaRPr/>
          </a:p>
        </p:txBody>
      </p:sp>
      <p:sp>
        <p:nvSpPr>
          <p:cNvPr id="119" name="Google Shape;119;p29"/>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4404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06EE03-F26E-524F-9FDF-A66B9BAE59DD}" type="datetimeFigureOut">
              <a:rPr lang="en-US" smtClean="0"/>
              <a:pPr/>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F5E110-D5B4-7143-9D34-E7B15FC3646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0"/>
        <p:cNvGrpSpPr/>
        <p:nvPr/>
      </p:nvGrpSpPr>
      <p:grpSpPr>
        <a:xfrm>
          <a:off x="0" y="0"/>
          <a:ext cx="0" cy="0"/>
          <a:chOff x="0" y="0"/>
          <a:chExt cx="0" cy="0"/>
        </a:xfrm>
      </p:grpSpPr>
      <p:sp>
        <p:nvSpPr>
          <p:cNvPr id="121" name="Google Shape;121;p30"/>
          <p:cNvSpPr txBox="1">
            <a:spLocks noGrp="1"/>
          </p:cNvSpPr>
          <p:nvPr>
            <p:ph type="title"/>
          </p:nvPr>
        </p:nvSpPr>
        <p:spPr>
          <a:xfrm>
            <a:off x="415492" y="593367"/>
            <a:ext cx="11357841"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30"/>
          <p:cNvSpPr txBox="1">
            <a:spLocks noGrp="1"/>
          </p:cNvSpPr>
          <p:nvPr>
            <p:ph type="body" idx="1"/>
          </p:nvPr>
        </p:nvSpPr>
        <p:spPr>
          <a:xfrm>
            <a:off x="415492" y="1536633"/>
            <a:ext cx="11357841" cy="4555200"/>
          </a:xfrm>
          <a:prstGeom prst="rect">
            <a:avLst/>
          </a:prstGeom>
        </p:spPr>
        <p:txBody>
          <a:bodyPr spcFirstLastPara="1" wrap="square" lIns="91425" tIns="91425" rIns="91425" bIns="91425" anchor="t" anchorCtr="0">
            <a:noAutofit/>
          </a:bodyPr>
          <a:lstStyle>
            <a:lvl1pPr marL="609448" lvl="0" indent="-457086" rtl="0">
              <a:spcBef>
                <a:spcPts val="0"/>
              </a:spcBef>
              <a:spcAft>
                <a:spcPts val="0"/>
              </a:spcAft>
              <a:buSzPts val="1800"/>
              <a:buChar char="●"/>
              <a:defRPr/>
            </a:lvl1pPr>
            <a:lvl2pPr marL="1218895" lvl="1" indent="-423228" rtl="0">
              <a:spcBef>
                <a:spcPts val="2133"/>
              </a:spcBef>
              <a:spcAft>
                <a:spcPts val="0"/>
              </a:spcAft>
              <a:buSzPts val="1400"/>
              <a:buChar char="○"/>
              <a:defRPr/>
            </a:lvl2pPr>
            <a:lvl3pPr marL="1828343" lvl="2" indent="-423228" rtl="0">
              <a:spcBef>
                <a:spcPts val="2133"/>
              </a:spcBef>
              <a:spcAft>
                <a:spcPts val="0"/>
              </a:spcAft>
              <a:buSzPts val="1400"/>
              <a:buChar char="■"/>
              <a:defRPr/>
            </a:lvl3pPr>
            <a:lvl4pPr marL="2437790" lvl="3" indent="-423228" rtl="0">
              <a:spcBef>
                <a:spcPts val="2133"/>
              </a:spcBef>
              <a:spcAft>
                <a:spcPts val="0"/>
              </a:spcAft>
              <a:buSzPts val="1400"/>
              <a:buChar char="●"/>
              <a:defRPr/>
            </a:lvl4pPr>
            <a:lvl5pPr marL="3047238" lvl="4" indent="-423228" rtl="0">
              <a:spcBef>
                <a:spcPts val="2133"/>
              </a:spcBef>
              <a:spcAft>
                <a:spcPts val="0"/>
              </a:spcAft>
              <a:buSzPts val="1400"/>
              <a:buChar char="○"/>
              <a:defRPr/>
            </a:lvl5pPr>
            <a:lvl6pPr marL="3656686" lvl="5" indent="-423228" rtl="0">
              <a:spcBef>
                <a:spcPts val="2133"/>
              </a:spcBef>
              <a:spcAft>
                <a:spcPts val="0"/>
              </a:spcAft>
              <a:buSzPts val="1400"/>
              <a:buChar char="■"/>
              <a:defRPr/>
            </a:lvl6pPr>
            <a:lvl7pPr marL="4266133" lvl="6" indent="-423228" rtl="0">
              <a:spcBef>
                <a:spcPts val="2133"/>
              </a:spcBef>
              <a:spcAft>
                <a:spcPts val="0"/>
              </a:spcAft>
              <a:buSzPts val="1400"/>
              <a:buChar char="●"/>
              <a:defRPr/>
            </a:lvl7pPr>
            <a:lvl8pPr marL="4875581" lvl="7" indent="-423228" rtl="0">
              <a:spcBef>
                <a:spcPts val="2133"/>
              </a:spcBef>
              <a:spcAft>
                <a:spcPts val="0"/>
              </a:spcAft>
              <a:buSzPts val="1400"/>
              <a:buChar char="○"/>
              <a:defRPr/>
            </a:lvl8pPr>
            <a:lvl9pPr marL="5485028" lvl="8" indent="-423228" rtl="0">
              <a:spcBef>
                <a:spcPts val="2133"/>
              </a:spcBef>
              <a:spcAft>
                <a:spcPts val="2133"/>
              </a:spcAft>
              <a:buSzPts val="1400"/>
              <a:buChar char="■"/>
              <a:defRPr/>
            </a:lvl9pPr>
          </a:lstStyle>
          <a:p>
            <a:endParaRPr/>
          </a:p>
        </p:txBody>
      </p:sp>
      <p:sp>
        <p:nvSpPr>
          <p:cNvPr id="123" name="Google Shape;123;p30"/>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65308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415492" y="593367"/>
            <a:ext cx="11357841"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 name="Google Shape;126;p31"/>
          <p:cNvSpPr txBox="1">
            <a:spLocks noGrp="1"/>
          </p:cNvSpPr>
          <p:nvPr>
            <p:ph type="body" idx="1"/>
          </p:nvPr>
        </p:nvSpPr>
        <p:spPr>
          <a:xfrm>
            <a:off x="415492" y="1536633"/>
            <a:ext cx="5331811" cy="4555200"/>
          </a:xfrm>
          <a:prstGeom prst="rect">
            <a:avLst/>
          </a:prstGeom>
        </p:spPr>
        <p:txBody>
          <a:bodyPr spcFirstLastPara="1" wrap="square" lIns="91425" tIns="91425" rIns="91425" bIns="91425" anchor="t" anchorCtr="0">
            <a:noAutofit/>
          </a:bodyPr>
          <a:lstStyle>
            <a:lvl1pPr marL="609448" lvl="0" indent="-423228" rtl="0">
              <a:spcBef>
                <a:spcPts val="0"/>
              </a:spcBef>
              <a:spcAft>
                <a:spcPts val="0"/>
              </a:spcAft>
              <a:buSzPts val="1400"/>
              <a:buChar char="●"/>
              <a:defRPr sz="1866"/>
            </a:lvl1pPr>
            <a:lvl2pPr marL="1218895" lvl="1" indent="-406298" rtl="0">
              <a:spcBef>
                <a:spcPts val="2133"/>
              </a:spcBef>
              <a:spcAft>
                <a:spcPts val="0"/>
              </a:spcAft>
              <a:buSzPts val="1200"/>
              <a:buChar char="○"/>
              <a:defRPr sz="1600"/>
            </a:lvl2pPr>
            <a:lvl3pPr marL="1828343" lvl="2" indent="-406298" rtl="0">
              <a:spcBef>
                <a:spcPts val="2133"/>
              </a:spcBef>
              <a:spcAft>
                <a:spcPts val="0"/>
              </a:spcAft>
              <a:buSzPts val="1200"/>
              <a:buChar char="■"/>
              <a:defRPr sz="1600"/>
            </a:lvl3pPr>
            <a:lvl4pPr marL="2437790" lvl="3" indent="-406298" rtl="0">
              <a:spcBef>
                <a:spcPts val="2133"/>
              </a:spcBef>
              <a:spcAft>
                <a:spcPts val="0"/>
              </a:spcAft>
              <a:buSzPts val="1200"/>
              <a:buChar char="●"/>
              <a:defRPr sz="1600"/>
            </a:lvl4pPr>
            <a:lvl5pPr marL="3047238" lvl="4" indent="-406298" rtl="0">
              <a:spcBef>
                <a:spcPts val="2133"/>
              </a:spcBef>
              <a:spcAft>
                <a:spcPts val="0"/>
              </a:spcAft>
              <a:buSzPts val="1200"/>
              <a:buChar char="○"/>
              <a:defRPr sz="1600"/>
            </a:lvl5pPr>
            <a:lvl6pPr marL="3656686" lvl="5" indent="-406298" rtl="0">
              <a:spcBef>
                <a:spcPts val="2133"/>
              </a:spcBef>
              <a:spcAft>
                <a:spcPts val="0"/>
              </a:spcAft>
              <a:buSzPts val="1200"/>
              <a:buChar char="■"/>
              <a:defRPr sz="1600"/>
            </a:lvl6pPr>
            <a:lvl7pPr marL="4266133" lvl="6" indent="-406298" rtl="0">
              <a:spcBef>
                <a:spcPts val="2133"/>
              </a:spcBef>
              <a:spcAft>
                <a:spcPts val="0"/>
              </a:spcAft>
              <a:buSzPts val="1200"/>
              <a:buChar char="●"/>
              <a:defRPr sz="1600"/>
            </a:lvl7pPr>
            <a:lvl8pPr marL="4875581" lvl="7" indent="-406298" rtl="0">
              <a:spcBef>
                <a:spcPts val="2133"/>
              </a:spcBef>
              <a:spcAft>
                <a:spcPts val="0"/>
              </a:spcAft>
              <a:buSzPts val="1200"/>
              <a:buChar char="○"/>
              <a:defRPr sz="1600"/>
            </a:lvl8pPr>
            <a:lvl9pPr marL="5485028" lvl="8" indent="-406298" rtl="0">
              <a:spcBef>
                <a:spcPts val="2133"/>
              </a:spcBef>
              <a:spcAft>
                <a:spcPts val="2133"/>
              </a:spcAft>
              <a:buSzPts val="1200"/>
              <a:buChar char="■"/>
              <a:defRPr sz="1600"/>
            </a:lvl9pPr>
          </a:lstStyle>
          <a:p>
            <a:endParaRPr/>
          </a:p>
        </p:txBody>
      </p:sp>
      <p:sp>
        <p:nvSpPr>
          <p:cNvPr id="127" name="Google Shape;127;p31"/>
          <p:cNvSpPr txBox="1">
            <a:spLocks noGrp="1"/>
          </p:cNvSpPr>
          <p:nvPr>
            <p:ph type="body" idx="2"/>
          </p:nvPr>
        </p:nvSpPr>
        <p:spPr>
          <a:xfrm>
            <a:off x="6441522" y="1536633"/>
            <a:ext cx="5331811" cy="4555200"/>
          </a:xfrm>
          <a:prstGeom prst="rect">
            <a:avLst/>
          </a:prstGeom>
        </p:spPr>
        <p:txBody>
          <a:bodyPr spcFirstLastPara="1" wrap="square" lIns="91425" tIns="91425" rIns="91425" bIns="91425" anchor="t" anchorCtr="0">
            <a:noAutofit/>
          </a:bodyPr>
          <a:lstStyle>
            <a:lvl1pPr marL="609448" lvl="0" indent="-423228" rtl="0">
              <a:spcBef>
                <a:spcPts val="0"/>
              </a:spcBef>
              <a:spcAft>
                <a:spcPts val="0"/>
              </a:spcAft>
              <a:buSzPts val="1400"/>
              <a:buChar char="●"/>
              <a:defRPr sz="1866"/>
            </a:lvl1pPr>
            <a:lvl2pPr marL="1218895" lvl="1" indent="-406298" rtl="0">
              <a:spcBef>
                <a:spcPts val="2133"/>
              </a:spcBef>
              <a:spcAft>
                <a:spcPts val="0"/>
              </a:spcAft>
              <a:buSzPts val="1200"/>
              <a:buChar char="○"/>
              <a:defRPr sz="1600"/>
            </a:lvl2pPr>
            <a:lvl3pPr marL="1828343" lvl="2" indent="-406298" rtl="0">
              <a:spcBef>
                <a:spcPts val="2133"/>
              </a:spcBef>
              <a:spcAft>
                <a:spcPts val="0"/>
              </a:spcAft>
              <a:buSzPts val="1200"/>
              <a:buChar char="■"/>
              <a:defRPr sz="1600"/>
            </a:lvl3pPr>
            <a:lvl4pPr marL="2437790" lvl="3" indent="-406298" rtl="0">
              <a:spcBef>
                <a:spcPts val="2133"/>
              </a:spcBef>
              <a:spcAft>
                <a:spcPts val="0"/>
              </a:spcAft>
              <a:buSzPts val="1200"/>
              <a:buChar char="●"/>
              <a:defRPr sz="1600"/>
            </a:lvl4pPr>
            <a:lvl5pPr marL="3047238" lvl="4" indent="-406298" rtl="0">
              <a:spcBef>
                <a:spcPts val="2133"/>
              </a:spcBef>
              <a:spcAft>
                <a:spcPts val="0"/>
              </a:spcAft>
              <a:buSzPts val="1200"/>
              <a:buChar char="○"/>
              <a:defRPr sz="1600"/>
            </a:lvl5pPr>
            <a:lvl6pPr marL="3656686" lvl="5" indent="-406298" rtl="0">
              <a:spcBef>
                <a:spcPts val="2133"/>
              </a:spcBef>
              <a:spcAft>
                <a:spcPts val="0"/>
              </a:spcAft>
              <a:buSzPts val="1200"/>
              <a:buChar char="■"/>
              <a:defRPr sz="1600"/>
            </a:lvl6pPr>
            <a:lvl7pPr marL="4266133" lvl="6" indent="-406298" rtl="0">
              <a:spcBef>
                <a:spcPts val="2133"/>
              </a:spcBef>
              <a:spcAft>
                <a:spcPts val="0"/>
              </a:spcAft>
              <a:buSzPts val="1200"/>
              <a:buChar char="●"/>
              <a:defRPr sz="1600"/>
            </a:lvl7pPr>
            <a:lvl8pPr marL="4875581" lvl="7" indent="-406298" rtl="0">
              <a:spcBef>
                <a:spcPts val="2133"/>
              </a:spcBef>
              <a:spcAft>
                <a:spcPts val="0"/>
              </a:spcAft>
              <a:buSzPts val="1200"/>
              <a:buChar char="○"/>
              <a:defRPr sz="1600"/>
            </a:lvl8pPr>
            <a:lvl9pPr marL="5485028" lvl="8" indent="-406298" rtl="0">
              <a:spcBef>
                <a:spcPts val="2133"/>
              </a:spcBef>
              <a:spcAft>
                <a:spcPts val="2133"/>
              </a:spcAft>
              <a:buSzPts val="1200"/>
              <a:buChar char="■"/>
              <a:defRPr sz="1600"/>
            </a:lvl9pPr>
          </a:lstStyle>
          <a:p>
            <a:endParaRPr/>
          </a:p>
        </p:txBody>
      </p:sp>
      <p:sp>
        <p:nvSpPr>
          <p:cNvPr id="128" name="Google Shape;128;p31"/>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35091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9"/>
        <p:cNvGrpSpPr/>
        <p:nvPr/>
      </p:nvGrpSpPr>
      <p:grpSpPr>
        <a:xfrm>
          <a:off x="0" y="0"/>
          <a:ext cx="0" cy="0"/>
          <a:chOff x="0" y="0"/>
          <a:chExt cx="0" cy="0"/>
        </a:xfrm>
      </p:grpSpPr>
      <p:sp>
        <p:nvSpPr>
          <p:cNvPr id="130" name="Google Shape;130;p32"/>
          <p:cNvSpPr txBox="1">
            <a:spLocks noGrp="1"/>
          </p:cNvSpPr>
          <p:nvPr>
            <p:ph type="title"/>
          </p:nvPr>
        </p:nvSpPr>
        <p:spPr>
          <a:xfrm>
            <a:off x="415492" y="593367"/>
            <a:ext cx="11357841"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32"/>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65077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32"/>
        <p:cNvGrpSpPr/>
        <p:nvPr/>
      </p:nvGrpSpPr>
      <p:grpSpPr>
        <a:xfrm>
          <a:off x="0" y="0"/>
          <a:ext cx="0" cy="0"/>
          <a:chOff x="0" y="0"/>
          <a:chExt cx="0" cy="0"/>
        </a:xfrm>
      </p:grpSpPr>
      <p:sp>
        <p:nvSpPr>
          <p:cNvPr id="133" name="Google Shape;133;p33"/>
          <p:cNvSpPr txBox="1">
            <a:spLocks noGrp="1"/>
          </p:cNvSpPr>
          <p:nvPr>
            <p:ph type="title"/>
          </p:nvPr>
        </p:nvSpPr>
        <p:spPr>
          <a:xfrm>
            <a:off x="415492" y="740800"/>
            <a:ext cx="3743025"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199"/>
            </a:lvl1pPr>
            <a:lvl2pPr lvl="1" rtl="0">
              <a:spcBef>
                <a:spcPts val="0"/>
              </a:spcBef>
              <a:spcAft>
                <a:spcPts val="0"/>
              </a:spcAft>
              <a:buSzPts val="2400"/>
              <a:buNone/>
              <a:defRPr sz="3199"/>
            </a:lvl2pPr>
            <a:lvl3pPr lvl="2" rtl="0">
              <a:spcBef>
                <a:spcPts val="0"/>
              </a:spcBef>
              <a:spcAft>
                <a:spcPts val="0"/>
              </a:spcAft>
              <a:buSzPts val="2400"/>
              <a:buNone/>
              <a:defRPr sz="3199"/>
            </a:lvl3pPr>
            <a:lvl4pPr lvl="3" rtl="0">
              <a:spcBef>
                <a:spcPts val="0"/>
              </a:spcBef>
              <a:spcAft>
                <a:spcPts val="0"/>
              </a:spcAft>
              <a:buSzPts val="2400"/>
              <a:buNone/>
              <a:defRPr sz="3199"/>
            </a:lvl4pPr>
            <a:lvl5pPr lvl="4" rtl="0">
              <a:spcBef>
                <a:spcPts val="0"/>
              </a:spcBef>
              <a:spcAft>
                <a:spcPts val="0"/>
              </a:spcAft>
              <a:buSzPts val="2400"/>
              <a:buNone/>
              <a:defRPr sz="3199"/>
            </a:lvl5pPr>
            <a:lvl6pPr lvl="5" rtl="0">
              <a:spcBef>
                <a:spcPts val="0"/>
              </a:spcBef>
              <a:spcAft>
                <a:spcPts val="0"/>
              </a:spcAft>
              <a:buSzPts val="2400"/>
              <a:buNone/>
              <a:defRPr sz="3199"/>
            </a:lvl6pPr>
            <a:lvl7pPr lvl="6" rtl="0">
              <a:spcBef>
                <a:spcPts val="0"/>
              </a:spcBef>
              <a:spcAft>
                <a:spcPts val="0"/>
              </a:spcAft>
              <a:buSzPts val="2400"/>
              <a:buNone/>
              <a:defRPr sz="3199"/>
            </a:lvl7pPr>
            <a:lvl8pPr lvl="7" rtl="0">
              <a:spcBef>
                <a:spcPts val="0"/>
              </a:spcBef>
              <a:spcAft>
                <a:spcPts val="0"/>
              </a:spcAft>
              <a:buSzPts val="2400"/>
              <a:buNone/>
              <a:defRPr sz="3199"/>
            </a:lvl8pPr>
            <a:lvl9pPr lvl="8" rtl="0">
              <a:spcBef>
                <a:spcPts val="0"/>
              </a:spcBef>
              <a:spcAft>
                <a:spcPts val="0"/>
              </a:spcAft>
              <a:buSzPts val="2400"/>
              <a:buNone/>
              <a:defRPr sz="3199"/>
            </a:lvl9pPr>
          </a:lstStyle>
          <a:p>
            <a:endParaRPr/>
          </a:p>
        </p:txBody>
      </p:sp>
      <p:sp>
        <p:nvSpPr>
          <p:cNvPr id="134" name="Google Shape;134;p33"/>
          <p:cNvSpPr txBox="1">
            <a:spLocks noGrp="1"/>
          </p:cNvSpPr>
          <p:nvPr>
            <p:ph type="body" idx="1"/>
          </p:nvPr>
        </p:nvSpPr>
        <p:spPr>
          <a:xfrm>
            <a:off x="415492" y="1852800"/>
            <a:ext cx="3743025" cy="4239200"/>
          </a:xfrm>
          <a:prstGeom prst="rect">
            <a:avLst/>
          </a:prstGeom>
        </p:spPr>
        <p:txBody>
          <a:bodyPr spcFirstLastPara="1" wrap="square" lIns="91425" tIns="91425" rIns="91425" bIns="91425" anchor="t" anchorCtr="0">
            <a:noAutofit/>
          </a:bodyPr>
          <a:lstStyle>
            <a:lvl1pPr marL="609448" lvl="0" indent="-406298" rtl="0">
              <a:spcBef>
                <a:spcPts val="0"/>
              </a:spcBef>
              <a:spcAft>
                <a:spcPts val="0"/>
              </a:spcAft>
              <a:buSzPts val="1200"/>
              <a:buChar char="●"/>
              <a:defRPr sz="1600"/>
            </a:lvl1pPr>
            <a:lvl2pPr marL="1218895" lvl="1" indent="-406298" rtl="0">
              <a:spcBef>
                <a:spcPts val="2133"/>
              </a:spcBef>
              <a:spcAft>
                <a:spcPts val="0"/>
              </a:spcAft>
              <a:buSzPts val="1200"/>
              <a:buChar char="○"/>
              <a:defRPr sz="1600"/>
            </a:lvl2pPr>
            <a:lvl3pPr marL="1828343" lvl="2" indent="-406298" rtl="0">
              <a:spcBef>
                <a:spcPts val="2133"/>
              </a:spcBef>
              <a:spcAft>
                <a:spcPts val="0"/>
              </a:spcAft>
              <a:buSzPts val="1200"/>
              <a:buChar char="■"/>
              <a:defRPr sz="1600"/>
            </a:lvl3pPr>
            <a:lvl4pPr marL="2437790" lvl="3" indent="-406298" rtl="0">
              <a:spcBef>
                <a:spcPts val="2133"/>
              </a:spcBef>
              <a:spcAft>
                <a:spcPts val="0"/>
              </a:spcAft>
              <a:buSzPts val="1200"/>
              <a:buChar char="●"/>
              <a:defRPr sz="1600"/>
            </a:lvl4pPr>
            <a:lvl5pPr marL="3047238" lvl="4" indent="-406298" rtl="0">
              <a:spcBef>
                <a:spcPts val="2133"/>
              </a:spcBef>
              <a:spcAft>
                <a:spcPts val="0"/>
              </a:spcAft>
              <a:buSzPts val="1200"/>
              <a:buChar char="○"/>
              <a:defRPr sz="1600"/>
            </a:lvl5pPr>
            <a:lvl6pPr marL="3656686" lvl="5" indent="-406298" rtl="0">
              <a:spcBef>
                <a:spcPts val="2133"/>
              </a:spcBef>
              <a:spcAft>
                <a:spcPts val="0"/>
              </a:spcAft>
              <a:buSzPts val="1200"/>
              <a:buChar char="■"/>
              <a:defRPr sz="1600"/>
            </a:lvl6pPr>
            <a:lvl7pPr marL="4266133" lvl="6" indent="-406298" rtl="0">
              <a:spcBef>
                <a:spcPts val="2133"/>
              </a:spcBef>
              <a:spcAft>
                <a:spcPts val="0"/>
              </a:spcAft>
              <a:buSzPts val="1200"/>
              <a:buChar char="●"/>
              <a:defRPr sz="1600"/>
            </a:lvl7pPr>
            <a:lvl8pPr marL="4875581" lvl="7" indent="-406298" rtl="0">
              <a:spcBef>
                <a:spcPts val="2133"/>
              </a:spcBef>
              <a:spcAft>
                <a:spcPts val="0"/>
              </a:spcAft>
              <a:buSzPts val="1200"/>
              <a:buChar char="○"/>
              <a:defRPr sz="1600"/>
            </a:lvl8pPr>
            <a:lvl9pPr marL="5485028" lvl="8" indent="-406298" rtl="0">
              <a:spcBef>
                <a:spcPts val="2133"/>
              </a:spcBef>
              <a:spcAft>
                <a:spcPts val="2133"/>
              </a:spcAft>
              <a:buSzPts val="1200"/>
              <a:buChar char="■"/>
              <a:defRPr sz="1600"/>
            </a:lvl9pPr>
          </a:lstStyle>
          <a:p>
            <a:endParaRPr/>
          </a:p>
        </p:txBody>
      </p:sp>
      <p:sp>
        <p:nvSpPr>
          <p:cNvPr id="135" name="Google Shape;135;p33"/>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09703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36"/>
        <p:cNvGrpSpPr/>
        <p:nvPr/>
      </p:nvGrpSpPr>
      <p:grpSpPr>
        <a:xfrm>
          <a:off x="0" y="0"/>
          <a:ext cx="0" cy="0"/>
          <a:chOff x="0" y="0"/>
          <a:chExt cx="0" cy="0"/>
        </a:xfrm>
      </p:grpSpPr>
      <p:sp>
        <p:nvSpPr>
          <p:cNvPr id="137" name="Google Shape;137;p34"/>
          <p:cNvSpPr txBox="1">
            <a:spLocks noGrp="1"/>
          </p:cNvSpPr>
          <p:nvPr>
            <p:ph type="title"/>
          </p:nvPr>
        </p:nvSpPr>
        <p:spPr>
          <a:xfrm>
            <a:off x="653496" y="600200"/>
            <a:ext cx="8488189" cy="5454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398"/>
            </a:lvl1pPr>
            <a:lvl2pPr lvl="1" rtl="0">
              <a:spcBef>
                <a:spcPts val="0"/>
              </a:spcBef>
              <a:spcAft>
                <a:spcPts val="0"/>
              </a:spcAft>
              <a:buSzPts val="4800"/>
              <a:buNone/>
              <a:defRPr sz="6398"/>
            </a:lvl2pPr>
            <a:lvl3pPr lvl="2" rtl="0">
              <a:spcBef>
                <a:spcPts val="0"/>
              </a:spcBef>
              <a:spcAft>
                <a:spcPts val="0"/>
              </a:spcAft>
              <a:buSzPts val="4800"/>
              <a:buNone/>
              <a:defRPr sz="6398"/>
            </a:lvl3pPr>
            <a:lvl4pPr lvl="3" rtl="0">
              <a:spcBef>
                <a:spcPts val="0"/>
              </a:spcBef>
              <a:spcAft>
                <a:spcPts val="0"/>
              </a:spcAft>
              <a:buSzPts val="4800"/>
              <a:buNone/>
              <a:defRPr sz="6398"/>
            </a:lvl4pPr>
            <a:lvl5pPr lvl="4" rtl="0">
              <a:spcBef>
                <a:spcPts val="0"/>
              </a:spcBef>
              <a:spcAft>
                <a:spcPts val="0"/>
              </a:spcAft>
              <a:buSzPts val="4800"/>
              <a:buNone/>
              <a:defRPr sz="6398"/>
            </a:lvl5pPr>
            <a:lvl6pPr lvl="5" rtl="0">
              <a:spcBef>
                <a:spcPts val="0"/>
              </a:spcBef>
              <a:spcAft>
                <a:spcPts val="0"/>
              </a:spcAft>
              <a:buSzPts val="4800"/>
              <a:buNone/>
              <a:defRPr sz="6398"/>
            </a:lvl6pPr>
            <a:lvl7pPr lvl="6" rtl="0">
              <a:spcBef>
                <a:spcPts val="0"/>
              </a:spcBef>
              <a:spcAft>
                <a:spcPts val="0"/>
              </a:spcAft>
              <a:buSzPts val="4800"/>
              <a:buNone/>
              <a:defRPr sz="6398"/>
            </a:lvl7pPr>
            <a:lvl8pPr lvl="7" rtl="0">
              <a:spcBef>
                <a:spcPts val="0"/>
              </a:spcBef>
              <a:spcAft>
                <a:spcPts val="0"/>
              </a:spcAft>
              <a:buSzPts val="4800"/>
              <a:buNone/>
              <a:defRPr sz="6398"/>
            </a:lvl8pPr>
            <a:lvl9pPr lvl="8" rtl="0">
              <a:spcBef>
                <a:spcPts val="0"/>
              </a:spcBef>
              <a:spcAft>
                <a:spcPts val="0"/>
              </a:spcAft>
              <a:buSzPts val="4800"/>
              <a:buNone/>
              <a:defRPr sz="6398"/>
            </a:lvl9pPr>
          </a:lstStyle>
          <a:p>
            <a:endParaRPr/>
          </a:p>
        </p:txBody>
      </p:sp>
      <p:sp>
        <p:nvSpPr>
          <p:cNvPr id="138" name="Google Shape;138;p34"/>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844694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39"/>
        <p:cNvGrpSpPr/>
        <p:nvPr/>
      </p:nvGrpSpPr>
      <p:grpSpPr>
        <a:xfrm>
          <a:off x="0" y="0"/>
          <a:ext cx="0" cy="0"/>
          <a:chOff x="0" y="0"/>
          <a:chExt cx="0" cy="0"/>
        </a:xfrm>
      </p:grpSpPr>
      <p:sp>
        <p:nvSpPr>
          <p:cNvPr id="140" name="Google Shape;140;p35"/>
          <p:cNvSpPr/>
          <p:nvPr/>
        </p:nvSpPr>
        <p:spPr>
          <a:xfrm>
            <a:off x="6094412" y="-167"/>
            <a:ext cx="6094413" cy="6858000"/>
          </a:xfrm>
          <a:prstGeom prst="rect">
            <a:avLst/>
          </a:prstGeom>
          <a:solidFill>
            <a:schemeClr val="lt2"/>
          </a:solidFill>
          <a:ln>
            <a:noFill/>
          </a:ln>
        </p:spPr>
        <p:txBody>
          <a:bodyPr spcFirstLastPara="1" wrap="square" lIns="121868" tIns="121868" rIns="121868" bIns="121868" anchor="ctr" anchorCtr="0">
            <a:noAutofit/>
          </a:bodyPr>
          <a:lstStyle/>
          <a:p>
            <a:pPr marL="0" lvl="0" indent="0" algn="l" rtl="0">
              <a:spcBef>
                <a:spcPts val="0"/>
              </a:spcBef>
              <a:spcAft>
                <a:spcPts val="0"/>
              </a:spcAft>
              <a:buNone/>
            </a:pPr>
            <a:endParaRPr sz="2399"/>
          </a:p>
        </p:txBody>
      </p:sp>
      <p:sp>
        <p:nvSpPr>
          <p:cNvPr id="141" name="Google Shape;141;p35"/>
          <p:cNvSpPr txBox="1">
            <a:spLocks noGrp="1"/>
          </p:cNvSpPr>
          <p:nvPr>
            <p:ph type="title"/>
          </p:nvPr>
        </p:nvSpPr>
        <p:spPr>
          <a:xfrm>
            <a:off x="353908" y="1644233"/>
            <a:ext cx="5392195"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5599"/>
            </a:lvl1pPr>
            <a:lvl2pPr lvl="1" algn="ctr" rtl="0">
              <a:spcBef>
                <a:spcPts val="0"/>
              </a:spcBef>
              <a:spcAft>
                <a:spcPts val="0"/>
              </a:spcAft>
              <a:buSzPts val="4200"/>
              <a:buNone/>
              <a:defRPr sz="5599"/>
            </a:lvl2pPr>
            <a:lvl3pPr lvl="2" algn="ctr" rtl="0">
              <a:spcBef>
                <a:spcPts val="0"/>
              </a:spcBef>
              <a:spcAft>
                <a:spcPts val="0"/>
              </a:spcAft>
              <a:buSzPts val="4200"/>
              <a:buNone/>
              <a:defRPr sz="5599"/>
            </a:lvl3pPr>
            <a:lvl4pPr lvl="3" algn="ctr" rtl="0">
              <a:spcBef>
                <a:spcPts val="0"/>
              </a:spcBef>
              <a:spcAft>
                <a:spcPts val="0"/>
              </a:spcAft>
              <a:buSzPts val="4200"/>
              <a:buNone/>
              <a:defRPr sz="5599"/>
            </a:lvl4pPr>
            <a:lvl5pPr lvl="4" algn="ctr" rtl="0">
              <a:spcBef>
                <a:spcPts val="0"/>
              </a:spcBef>
              <a:spcAft>
                <a:spcPts val="0"/>
              </a:spcAft>
              <a:buSzPts val="4200"/>
              <a:buNone/>
              <a:defRPr sz="5599"/>
            </a:lvl5pPr>
            <a:lvl6pPr lvl="5" algn="ctr" rtl="0">
              <a:spcBef>
                <a:spcPts val="0"/>
              </a:spcBef>
              <a:spcAft>
                <a:spcPts val="0"/>
              </a:spcAft>
              <a:buSzPts val="4200"/>
              <a:buNone/>
              <a:defRPr sz="5599"/>
            </a:lvl6pPr>
            <a:lvl7pPr lvl="6" algn="ctr" rtl="0">
              <a:spcBef>
                <a:spcPts val="0"/>
              </a:spcBef>
              <a:spcAft>
                <a:spcPts val="0"/>
              </a:spcAft>
              <a:buSzPts val="4200"/>
              <a:buNone/>
              <a:defRPr sz="5599"/>
            </a:lvl7pPr>
            <a:lvl8pPr lvl="7" algn="ctr" rtl="0">
              <a:spcBef>
                <a:spcPts val="0"/>
              </a:spcBef>
              <a:spcAft>
                <a:spcPts val="0"/>
              </a:spcAft>
              <a:buSzPts val="4200"/>
              <a:buNone/>
              <a:defRPr sz="5599"/>
            </a:lvl8pPr>
            <a:lvl9pPr lvl="8" algn="ctr" rtl="0">
              <a:spcBef>
                <a:spcPts val="0"/>
              </a:spcBef>
              <a:spcAft>
                <a:spcPts val="0"/>
              </a:spcAft>
              <a:buSzPts val="4200"/>
              <a:buNone/>
              <a:defRPr sz="5599"/>
            </a:lvl9pPr>
          </a:lstStyle>
          <a:p>
            <a:endParaRPr/>
          </a:p>
        </p:txBody>
      </p:sp>
      <p:sp>
        <p:nvSpPr>
          <p:cNvPr id="142" name="Google Shape;142;p35"/>
          <p:cNvSpPr txBox="1">
            <a:spLocks noGrp="1"/>
          </p:cNvSpPr>
          <p:nvPr>
            <p:ph type="subTitle" idx="1"/>
          </p:nvPr>
        </p:nvSpPr>
        <p:spPr>
          <a:xfrm>
            <a:off x="353908" y="3737433"/>
            <a:ext cx="5392195"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799"/>
            </a:lvl1pPr>
            <a:lvl2pPr lvl="1" algn="ctr" rtl="0">
              <a:lnSpc>
                <a:spcPct val="100000"/>
              </a:lnSpc>
              <a:spcBef>
                <a:spcPts val="0"/>
              </a:spcBef>
              <a:spcAft>
                <a:spcPts val="0"/>
              </a:spcAft>
              <a:buSzPts val="2100"/>
              <a:buNone/>
              <a:defRPr sz="2799"/>
            </a:lvl2pPr>
            <a:lvl3pPr lvl="2" algn="ctr" rtl="0">
              <a:lnSpc>
                <a:spcPct val="100000"/>
              </a:lnSpc>
              <a:spcBef>
                <a:spcPts val="0"/>
              </a:spcBef>
              <a:spcAft>
                <a:spcPts val="0"/>
              </a:spcAft>
              <a:buSzPts val="2100"/>
              <a:buNone/>
              <a:defRPr sz="2799"/>
            </a:lvl3pPr>
            <a:lvl4pPr lvl="3" algn="ctr" rtl="0">
              <a:lnSpc>
                <a:spcPct val="100000"/>
              </a:lnSpc>
              <a:spcBef>
                <a:spcPts val="0"/>
              </a:spcBef>
              <a:spcAft>
                <a:spcPts val="0"/>
              </a:spcAft>
              <a:buSzPts val="2100"/>
              <a:buNone/>
              <a:defRPr sz="2799"/>
            </a:lvl4pPr>
            <a:lvl5pPr lvl="4" algn="ctr" rtl="0">
              <a:lnSpc>
                <a:spcPct val="100000"/>
              </a:lnSpc>
              <a:spcBef>
                <a:spcPts val="0"/>
              </a:spcBef>
              <a:spcAft>
                <a:spcPts val="0"/>
              </a:spcAft>
              <a:buSzPts val="2100"/>
              <a:buNone/>
              <a:defRPr sz="2799"/>
            </a:lvl5pPr>
            <a:lvl6pPr lvl="5" algn="ctr" rtl="0">
              <a:lnSpc>
                <a:spcPct val="100000"/>
              </a:lnSpc>
              <a:spcBef>
                <a:spcPts val="0"/>
              </a:spcBef>
              <a:spcAft>
                <a:spcPts val="0"/>
              </a:spcAft>
              <a:buSzPts val="2100"/>
              <a:buNone/>
              <a:defRPr sz="2799"/>
            </a:lvl6pPr>
            <a:lvl7pPr lvl="6" algn="ctr" rtl="0">
              <a:lnSpc>
                <a:spcPct val="100000"/>
              </a:lnSpc>
              <a:spcBef>
                <a:spcPts val="0"/>
              </a:spcBef>
              <a:spcAft>
                <a:spcPts val="0"/>
              </a:spcAft>
              <a:buSzPts val="2100"/>
              <a:buNone/>
              <a:defRPr sz="2799"/>
            </a:lvl7pPr>
            <a:lvl8pPr lvl="7" algn="ctr" rtl="0">
              <a:lnSpc>
                <a:spcPct val="100000"/>
              </a:lnSpc>
              <a:spcBef>
                <a:spcPts val="0"/>
              </a:spcBef>
              <a:spcAft>
                <a:spcPts val="0"/>
              </a:spcAft>
              <a:buSzPts val="2100"/>
              <a:buNone/>
              <a:defRPr sz="2799"/>
            </a:lvl8pPr>
            <a:lvl9pPr lvl="8" algn="ctr" rtl="0">
              <a:lnSpc>
                <a:spcPct val="100000"/>
              </a:lnSpc>
              <a:spcBef>
                <a:spcPts val="0"/>
              </a:spcBef>
              <a:spcAft>
                <a:spcPts val="0"/>
              </a:spcAft>
              <a:buSzPts val="2100"/>
              <a:buNone/>
              <a:defRPr sz="2799"/>
            </a:lvl9pPr>
          </a:lstStyle>
          <a:p>
            <a:endParaRPr/>
          </a:p>
        </p:txBody>
      </p:sp>
      <p:sp>
        <p:nvSpPr>
          <p:cNvPr id="143" name="Google Shape;143;p35"/>
          <p:cNvSpPr txBox="1">
            <a:spLocks noGrp="1"/>
          </p:cNvSpPr>
          <p:nvPr>
            <p:ph type="body" idx="2"/>
          </p:nvPr>
        </p:nvSpPr>
        <p:spPr>
          <a:xfrm>
            <a:off x="6584285" y="965433"/>
            <a:ext cx="5114668" cy="4926800"/>
          </a:xfrm>
          <a:prstGeom prst="rect">
            <a:avLst/>
          </a:prstGeom>
        </p:spPr>
        <p:txBody>
          <a:bodyPr spcFirstLastPara="1" wrap="square" lIns="91425" tIns="91425" rIns="91425" bIns="91425" anchor="ctr" anchorCtr="0">
            <a:noAutofit/>
          </a:bodyPr>
          <a:lstStyle>
            <a:lvl1pPr marL="609448" lvl="0" indent="-457086" rtl="0">
              <a:spcBef>
                <a:spcPts val="0"/>
              </a:spcBef>
              <a:spcAft>
                <a:spcPts val="0"/>
              </a:spcAft>
              <a:buSzPts val="1800"/>
              <a:buChar char="●"/>
              <a:defRPr/>
            </a:lvl1pPr>
            <a:lvl2pPr marL="1218895" lvl="1" indent="-423228" rtl="0">
              <a:spcBef>
                <a:spcPts val="2133"/>
              </a:spcBef>
              <a:spcAft>
                <a:spcPts val="0"/>
              </a:spcAft>
              <a:buSzPts val="1400"/>
              <a:buChar char="○"/>
              <a:defRPr/>
            </a:lvl2pPr>
            <a:lvl3pPr marL="1828343" lvl="2" indent="-423228" rtl="0">
              <a:spcBef>
                <a:spcPts val="2133"/>
              </a:spcBef>
              <a:spcAft>
                <a:spcPts val="0"/>
              </a:spcAft>
              <a:buSzPts val="1400"/>
              <a:buChar char="■"/>
              <a:defRPr/>
            </a:lvl3pPr>
            <a:lvl4pPr marL="2437790" lvl="3" indent="-423228" rtl="0">
              <a:spcBef>
                <a:spcPts val="2133"/>
              </a:spcBef>
              <a:spcAft>
                <a:spcPts val="0"/>
              </a:spcAft>
              <a:buSzPts val="1400"/>
              <a:buChar char="●"/>
              <a:defRPr/>
            </a:lvl4pPr>
            <a:lvl5pPr marL="3047238" lvl="4" indent="-423228" rtl="0">
              <a:spcBef>
                <a:spcPts val="2133"/>
              </a:spcBef>
              <a:spcAft>
                <a:spcPts val="0"/>
              </a:spcAft>
              <a:buSzPts val="1400"/>
              <a:buChar char="○"/>
              <a:defRPr/>
            </a:lvl5pPr>
            <a:lvl6pPr marL="3656686" lvl="5" indent="-423228" rtl="0">
              <a:spcBef>
                <a:spcPts val="2133"/>
              </a:spcBef>
              <a:spcAft>
                <a:spcPts val="0"/>
              </a:spcAft>
              <a:buSzPts val="1400"/>
              <a:buChar char="■"/>
              <a:defRPr/>
            </a:lvl6pPr>
            <a:lvl7pPr marL="4266133" lvl="6" indent="-423228" rtl="0">
              <a:spcBef>
                <a:spcPts val="2133"/>
              </a:spcBef>
              <a:spcAft>
                <a:spcPts val="0"/>
              </a:spcAft>
              <a:buSzPts val="1400"/>
              <a:buChar char="●"/>
              <a:defRPr/>
            </a:lvl7pPr>
            <a:lvl8pPr marL="4875581" lvl="7" indent="-423228" rtl="0">
              <a:spcBef>
                <a:spcPts val="2133"/>
              </a:spcBef>
              <a:spcAft>
                <a:spcPts val="0"/>
              </a:spcAft>
              <a:buSzPts val="1400"/>
              <a:buChar char="○"/>
              <a:defRPr/>
            </a:lvl8pPr>
            <a:lvl9pPr marL="5485028" lvl="8" indent="-423228" rtl="0">
              <a:spcBef>
                <a:spcPts val="2133"/>
              </a:spcBef>
              <a:spcAft>
                <a:spcPts val="2133"/>
              </a:spcAft>
              <a:buSzPts val="1400"/>
              <a:buChar char="■"/>
              <a:defRPr/>
            </a:lvl9pPr>
          </a:lstStyle>
          <a:p>
            <a:endParaRPr/>
          </a:p>
        </p:txBody>
      </p:sp>
      <p:sp>
        <p:nvSpPr>
          <p:cNvPr id="144" name="Google Shape;144;p35"/>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29888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5"/>
        <p:cNvGrpSpPr/>
        <p:nvPr/>
      </p:nvGrpSpPr>
      <p:grpSpPr>
        <a:xfrm>
          <a:off x="0" y="0"/>
          <a:ext cx="0" cy="0"/>
          <a:chOff x="0" y="0"/>
          <a:chExt cx="0" cy="0"/>
        </a:xfrm>
      </p:grpSpPr>
      <p:sp>
        <p:nvSpPr>
          <p:cNvPr id="146" name="Google Shape;146;p36"/>
          <p:cNvSpPr txBox="1">
            <a:spLocks noGrp="1"/>
          </p:cNvSpPr>
          <p:nvPr>
            <p:ph type="body" idx="1"/>
          </p:nvPr>
        </p:nvSpPr>
        <p:spPr>
          <a:xfrm>
            <a:off x="415492" y="5640767"/>
            <a:ext cx="7996317" cy="806800"/>
          </a:xfrm>
          <a:prstGeom prst="rect">
            <a:avLst/>
          </a:prstGeom>
        </p:spPr>
        <p:txBody>
          <a:bodyPr spcFirstLastPara="1" wrap="square" lIns="91425" tIns="91425" rIns="91425" bIns="91425" anchor="ctr" anchorCtr="0">
            <a:noAutofit/>
          </a:bodyPr>
          <a:lstStyle>
            <a:lvl1pPr marL="609448" lvl="0" indent="-304724" rtl="0">
              <a:lnSpc>
                <a:spcPct val="100000"/>
              </a:lnSpc>
              <a:spcBef>
                <a:spcPts val="0"/>
              </a:spcBef>
              <a:spcAft>
                <a:spcPts val="0"/>
              </a:spcAft>
              <a:buSzPts val="1800"/>
              <a:buNone/>
              <a:defRPr/>
            </a:lvl1pPr>
          </a:lstStyle>
          <a:p>
            <a:endParaRPr/>
          </a:p>
        </p:txBody>
      </p:sp>
      <p:sp>
        <p:nvSpPr>
          <p:cNvPr id="147" name="Google Shape;147;p36"/>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888709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48"/>
        <p:cNvGrpSpPr/>
        <p:nvPr/>
      </p:nvGrpSpPr>
      <p:grpSpPr>
        <a:xfrm>
          <a:off x="0" y="0"/>
          <a:ext cx="0" cy="0"/>
          <a:chOff x="0" y="0"/>
          <a:chExt cx="0" cy="0"/>
        </a:xfrm>
      </p:grpSpPr>
      <p:sp>
        <p:nvSpPr>
          <p:cNvPr id="149" name="Google Shape;149;p37"/>
          <p:cNvSpPr txBox="1">
            <a:spLocks noGrp="1"/>
          </p:cNvSpPr>
          <p:nvPr>
            <p:ph type="title" hasCustomPrompt="1"/>
          </p:nvPr>
        </p:nvSpPr>
        <p:spPr>
          <a:xfrm>
            <a:off x="415492" y="1474833"/>
            <a:ext cx="11357841" cy="261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5996"/>
            </a:lvl1pPr>
            <a:lvl2pPr lvl="1" algn="ctr" rtl="0">
              <a:spcBef>
                <a:spcPts val="0"/>
              </a:spcBef>
              <a:spcAft>
                <a:spcPts val="0"/>
              </a:spcAft>
              <a:buSzPts val="12000"/>
              <a:buNone/>
              <a:defRPr sz="15996"/>
            </a:lvl2pPr>
            <a:lvl3pPr lvl="2" algn="ctr" rtl="0">
              <a:spcBef>
                <a:spcPts val="0"/>
              </a:spcBef>
              <a:spcAft>
                <a:spcPts val="0"/>
              </a:spcAft>
              <a:buSzPts val="12000"/>
              <a:buNone/>
              <a:defRPr sz="15996"/>
            </a:lvl3pPr>
            <a:lvl4pPr lvl="3" algn="ctr" rtl="0">
              <a:spcBef>
                <a:spcPts val="0"/>
              </a:spcBef>
              <a:spcAft>
                <a:spcPts val="0"/>
              </a:spcAft>
              <a:buSzPts val="12000"/>
              <a:buNone/>
              <a:defRPr sz="15996"/>
            </a:lvl4pPr>
            <a:lvl5pPr lvl="4" algn="ctr" rtl="0">
              <a:spcBef>
                <a:spcPts val="0"/>
              </a:spcBef>
              <a:spcAft>
                <a:spcPts val="0"/>
              </a:spcAft>
              <a:buSzPts val="12000"/>
              <a:buNone/>
              <a:defRPr sz="15996"/>
            </a:lvl5pPr>
            <a:lvl6pPr lvl="5" algn="ctr" rtl="0">
              <a:spcBef>
                <a:spcPts val="0"/>
              </a:spcBef>
              <a:spcAft>
                <a:spcPts val="0"/>
              </a:spcAft>
              <a:buSzPts val="12000"/>
              <a:buNone/>
              <a:defRPr sz="15996"/>
            </a:lvl6pPr>
            <a:lvl7pPr lvl="6" algn="ctr" rtl="0">
              <a:spcBef>
                <a:spcPts val="0"/>
              </a:spcBef>
              <a:spcAft>
                <a:spcPts val="0"/>
              </a:spcAft>
              <a:buSzPts val="12000"/>
              <a:buNone/>
              <a:defRPr sz="15996"/>
            </a:lvl7pPr>
            <a:lvl8pPr lvl="7" algn="ctr" rtl="0">
              <a:spcBef>
                <a:spcPts val="0"/>
              </a:spcBef>
              <a:spcAft>
                <a:spcPts val="0"/>
              </a:spcAft>
              <a:buSzPts val="12000"/>
              <a:buNone/>
              <a:defRPr sz="15996"/>
            </a:lvl8pPr>
            <a:lvl9pPr lvl="8" algn="ctr" rtl="0">
              <a:spcBef>
                <a:spcPts val="0"/>
              </a:spcBef>
              <a:spcAft>
                <a:spcPts val="0"/>
              </a:spcAft>
              <a:buSzPts val="12000"/>
              <a:buNone/>
              <a:defRPr sz="15996"/>
            </a:lvl9pPr>
          </a:lstStyle>
          <a:p>
            <a:r>
              <a:t>xx%</a:t>
            </a:r>
          </a:p>
        </p:txBody>
      </p:sp>
      <p:sp>
        <p:nvSpPr>
          <p:cNvPr id="150" name="Google Shape;150;p37"/>
          <p:cNvSpPr txBox="1">
            <a:spLocks noGrp="1"/>
          </p:cNvSpPr>
          <p:nvPr>
            <p:ph type="body" idx="1"/>
          </p:nvPr>
        </p:nvSpPr>
        <p:spPr>
          <a:xfrm>
            <a:off x="415492" y="4202967"/>
            <a:ext cx="11357841" cy="1734400"/>
          </a:xfrm>
          <a:prstGeom prst="rect">
            <a:avLst/>
          </a:prstGeom>
        </p:spPr>
        <p:txBody>
          <a:bodyPr spcFirstLastPara="1" wrap="square" lIns="91425" tIns="91425" rIns="91425" bIns="91425" anchor="t" anchorCtr="0">
            <a:noAutofit/>
          </a:bodyPr>
          <a:lstStyle>
            <a:lvl1pPr marL="609448" lvl="0" indent="-457086" algn="ctr" rtl="0">
              <a:spcBef>
                <a:spcPts val="0"/>
              </a:spcBef>
              <a:spcAft>
                <a:spcPts val="0"/>
              </a:spcAft>
              <a:buSzPts val="1800"/>
              <a:buChar char="●"/>
              <a:defRPr/>
            </a:lvl1pPr>
            <a:lvl2pPr marL="1218895" lvl="1" indent="-423228" algn="ctr" rtl="0">
              <a:spcBef>
                <a:spcPts val="2133"/>
              </a:spcBef>
              <a:spcAft>
                <a:spcPts val="0"/>
              </a:spcAft>
              <a:buSzPts val="1400"/>
              <a:buChar char="○"/>
              <a:defRPr/>
            </a:lvl2pPr>
            <a:lvl3pPr marL="1828343" lvl="2" indent="-423228" algn="ctr" rtl="0">
              <a:spcBef>
                <a:spcPts val="2133"/>
              </a:spcBef>
              <a:spcAft>
                <a:spcPts val="0"/>
              </a:spcAft>
              <a:buSzPts val="1400"/>
              <a:buChar char="■"/>
              <a:defRPr/>
            </a:lvl3pPr>
            <a:lvl4pPr marL="2437790" lvl="3" indent="-423228" algn="ctr" rtl="0">
              <a:spcBef>
                <a:spcPts val="2133"/>
              </a:spcBef>
              <a:spcAft>
                <a:spcPts val="0"/>
              </a:spcAft>
              <a:buSzPts val="1400"/>
              <a:buChar char="●"/>
              <a:defRPr/>
            </a:lvl4pPr>
            <a:lvl5pPr marL="3047238" lvl="4" indent="-423228" algn="ctr" rtl="0">
              <a:spcBef>
                <a:spcPts val="2133"/>
              </a:spcBef>
              <a:spcAft>
                <a:spcPts val="0"/>
              </a:spcAft>
              <a:buSzPts val="1400"/>
              <a:buChar char="○"/>
              <a:defRPr/>
            </a:lvl5pPr>
            <a:lvl6pPr marL="3656686" lvl="5" indent="-423228" algn="ctr" rtl="0">
              <a:spcBef>
                <a:spcPts val="2133"/>
              </a:spcBef>
              <a:spcAft>
                <a:spcPts val="0"/>
              </a:spcAft>
              <a:buSzPts val="1400"/>
              <a:buChar char="■"/>
              <a:defRPr/>
            </a:lvl6pPr>
            <a:lvl7pPr marL="4266133" lvl="6" indent="-423228" algn="ctr" rtl="0">
              <a:spcBef>
                <a:spcPts val="2133"/>
              </a:spcBef>
              <a:spcAft>
                <a:spcPts val="0"/>
              </a:spcAft>
              <a:buSzPts val="1400"/>
              <a:buChar char="●"/>
              <a:defRPr/>
            </a:lvl7pPr>
            <a:lvl8pPr marL="4875581" lvl="7" indent="-423228" algn="ctr" rtl="0">
              <a:spcBef>
                <a:spcPts val="2133"/>
              </a:spcBef>
              <a:spcAft>
                <a:spcPts val="0"/>
              </a:spcAft>
              <a:buSzPts val="1400"/>
              <a:buChar char="○"/>
              <a:defRPr/>
            </a:lvl8pPr>
            <a:lvl9pPr marL="5485028" lvl="8" indent="-423228" algn="ctr" rtl="0">
              <a:spcBef>
                <a:spcPts val="2133"/>
              </a:spcBef>
              <a:spcAft>
                <a:spcPts val="2133"/>
              </a:spcAft>
              <a:buSzPts val="1400"/>
              <a:buChar char="■"/>
              <a:defRPr/>
            </a:lvl9pPr>
          </a:lstStyle>
          <a:p>
            <a:endParaRPr/>
          </a:p>
        </p:txBody>
      </p:sp>
      <p:sp>
        <p:nvSpPr>
          <p:cNvPr id="151" name="Google Shape;151;p37"/>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66054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2"/>
        <p:cNvGrpSpPr/>
        <p:nvPr/>
      </p:nvGrpSpPr>
      <p:grpSpPr>
        <a:xfrm>
          <a:off x="0" y="0"/>
          <a:ext cx="0" cy="0"/>
          <a:chOff x="0" y="0"/>
          <a:chExt cx="0" cy="0"/>
        </a:xfrm>
      </p:grpSpPr>
      <p:sp>
        <p:nvSpPr>
          <p:cNvPr id="153" name="Google Shape;153;p38"/>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70331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415492" y="593367"/>
            <a:ext cx="11357841"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0" name="Google Shape;70;p16"/>
          <p:cNvSpPr txBox="1">
            <a:spLocks noGrp="1"/>
          </p:cNvSpPr>
          <p:nvPr>
            <p:ph type="body" idx="1"/>
          </p:nvPr>
        </p:nvSpPr>
        <p:spPr>
          <a:xfrm>
            <a:off x="415492" y="1536633"/>
            <a:ext cx="11357841" cy="4555200"/>
          </a:xfrm>
          <a:prstGeom prst="rect">
            <a:avLst/>
          </a:prstGeom>
          <a:noFill/>
          <a:ln>
            <a:noFill/>
          </a:ln>
        </p:spPr>
        <p:txBody>
          <a:bodyPr spcFirstLastPara="1" wrap="square" lIns="91425" tIns="91425" rIns="91425" bIns="91425" anchor="t" anchorCtr="0">
            <a:noAutofit/>
          </a:bodyPr>
          <a:lstStyle>
            <a:lvl1pPr marL="609448" lvl="0" indent="-457086" algn="l" rtl="0">
              <a:lnSpc>
                <a:spcPct val="115000"/>
              </a:lnSpc>
              <a:spcBef>
                <a:spcPts val="0"/>
              </a:spcBef>
              <a:spcAft>
                <a:spcPts val="0"/>
              </a:spcAft>
              <a:buSzPts val="1800"/>
              <a:buChar char="●"/>
              <a:defRPr/>
            </a:lvl1pPr>
            <a:lvl2pPr marL="1218895" lvl="1" indent="-423228" algn="l" rtl="0">
              <a:lnSpc>
                <a:spcPct val="115000"/>
              </a:lnSpc>
              <a:spcBef>
                <a:spcPts val="2133"/>
              </a:spcBef>
              <a:spcAft>
                <a:spcPts val="0"/>
              </a:spcAft>
              <a:buSzPts val="1400"/>
              <a:buChar char="○"/>
              <a:defRPr/>
            </a:lvl2pPr>
            <a:lvl3pPr marL="1828343" lvl="2" indent="-423228" algn="l" rtl="0">
              <a:lnSpc>
                <a:spcPct val="115000"/>
              </a:lnSpc>
              <a:spcBef>
                <a:spcPts val="2133"/>
              </a:spcBef>
              <a:spcAft>
                <a:spcPts val="0"/>
              </a:spcAft>
              <a:buSzPts val="1400"/>
              <a:buChar char="■"/>
              <a:defRPr/>
            </a:lvl3pPr>
            <a:lvl4pPr marL="2437790" lvl="3" indent="-423228" algn="l" rtl="0">
              <a:lnSpc>
                <a:spcPct val="115000"/>
              </a:lnSpc>
              <a:spcBef>
                <a:spcPts val="2133"/>
              </a:spcBef>
              <a:spcAft>
                <a:spcPts val="0"/>
              </a:spcAft>
              <a:buSzPts val="1400"/>
              <a:buChar char="●"/>
              <a:defRPr/>
            </a:lvl4pPr>
            <a:lvl5pPr marL="3047238" lvl="4" indent="-423228" algn="l" rtl="0">
              <a:lnSpc>
                <a:spcPct val="115000"/>
              </a:lnSpc>
              <a:spcBef>
                <a:spcPts val="2133"/>
              </a:spcBef>
              <a:spcAft>
                <a:spcPts val="0"/>
              </a:spcAft>
              <a:buSzPts val="1400"/>
              <a:buChar char="○"/>
              <a:defRPr/>
            </a:lvl5pPr>
            <a:lvl6pPr marL="3656686" lvl="5" indent="-423228" algn="l" rtl="0">
              <a:lnSpc>
                <a:spcPct val="115000"/>
              </a:lnSpc>
              <a:spcBef>
                <a:spcPts val="2133"/>
              </a:spcBef>
              <a:spcAft>
                <a:spcPts val="0"/>
              </a:spcAft>
              <a:buSzPts val="1400"/>
              <a:buChar char="■"/>
              <a:defRPr/>
            </a:lvl6pPr>
            <a:lvl7pPr marL="4266133" lvl="6" indent="-423228" algn="l" rtl="0">
              <a:lnSpc>
                <a:spcPct val="115000"/>
              </a:lnSpc>
              <a:spcBef>
                <a:spcPts val="2133"/>
              </a:spcBef>
              <a:spcAft>
                <a:spcPts val="0"/>
              </a:spcAft>
              <a:buSzPts val="1400"/>
              <a:buChar char="●"/>
              <a:defRPr/>
            </a:lvl7pPr>
            <a:lvl8pPr marL="4875581" lvl="7" indent="-423228" algn="l" rtl="0">
              <a:lnSpc>
                <a:spcPct val="115000"/>
              </a:lnSpc>
              <a:spcBef>
                <a:spcPts val="2133"/>
              </a:spcBef>
              <a:spcAft>
                <a:spcPts val="0"/>
              </a:spcAft>
              <a:buSzPts val="1400"/>
              <a:buChar char="○"/>
              <a:defRPr/>
            </a:lvl8pPr>
            <a:lvl9pPr marL="5485028" lvl="8" indent="-423228" algn="l" rtl="0">
              <a:lnSpc>
                <a:spcPct val="115000"/>
              </a:lnSpc>
              <a:spcBef>
                <a:spcPts val="2133"/>
              </a:spcBef>
              <a:spcAft>
                <a:spcPts val="2133"/>
              </a:spcAft>
              <a:buSzPts val="1400"/>
              <a:buChar char="■"/>
              <a:defRPr/>
            </a:lvl9pPr>
          </a:lstStyle>
          <a:p>
            <a:endParaRPr/>
          </a:p>
        </p:txBody>
      </p:sp>
      <p:sp>
        <p:nvSpPr>
          <p:cNvPr id="71" name="Google Shape;71;p16"/>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69477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06EE03-F26E-524F-9FDF-A66B9BAE59DD}" type="datetimeFigureOut">
              <a:rPr lang="en-US" smtClean="0"/>
              <a:pPr/>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F5E110-D5B4-7143-9D34-E7B15FC36461}"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2"/>
        <p:cNvGrpSpPr/>
        <p:nvPr/>
      </p:nvGrpSpPr>
      <p:grpSpPr>
        <a:xfrm>
          <a:off x="0" y="0"/>
          <a:ext cx="0" cy="0"/>
          <a:chOff x="0" y="0"/>
          <a:chExt cx="0" cy="0"/>
        </a:xfrm>
      </p:grpSpPr>
      <p:sp>
        <p:nvSpPr>
          <p:cNvPr id="73" name="Google Shape;73;p17"/>
          <p:cNvSpPr txBox="1">
            <a:spLocks noGrp="1"/>
          </p:cNvSpPr>
          <p:nvPr>
            <p:ph type="ctrTitle"/>
          </p:nvPr>
        </p:nvSpPr>
        <p:spPr>
          <a:xfrm>
            <a:off x="415503" y="992767"/>
            <a:ext cx="11357841" cy="2736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6932"/>
            </a:lvl1pPr>
            <a:lvl2pPr lvl="1" algn="ctr" rtl="0">
              <a:lnSpc>
                <a:spcPct val="100000"/>
              </a:lnSpc>
              <a:spcBef>
                <a:spcPts val="0"/>
              </a:spcBef>
              <a:spcAft>
                <a:spcPts val="0"/>
              </a:spcAft>
              <a:buSzPts val="5200"/>
              <a:buNone/>
              <a:defRPr sz="6932"/>
            </a:lvl2pPr>
            <a:lvl3pPr lvl="2" algn="ctr" rtl="0">
              <a:lnSpc>
                <a:spcPct val="100000"/>
              </a:lnSpc>
              <a:spcBef>
                <a:spcPts val="0"/>
              </a:spcBef>
              <a:spcAft>
                <a:spcPts val="0"/>
              </a:spcAft>
              <a:buSzPts val="5200"/>
              <a:buNone/>
              <a:defRPr sz="6932"/>
            </a:lvl3pPr>
            <a:lvl4pPr lvl="3" algn="ctr" rtl="0">
              <a:lnSpc>
                <a:spcPct val="100000"/>
              </a:lnSpc>
              <a:spcBef>
                <a:spcPts val="0"/>
              </a:spcBef>
              <a:spcAft>
                <a:spcPts val="0"/>
              </a:spcAft>
              <a:buSzPts val="5200"/>
              <a:buNone/>
              <a:defRPr sz="6932"/>
            </a:lvl4pPr>
            <a:lvl5pPr lvl="4" algn="ctr" rtl="0">
              <a:lnSpc>
                <a:spcPct val="100000"/>
              </a:lnSpc>
              <a:spcBef>
                <a:spcPts val="0"/>
              </a:spcBef>
              <a:spcAft>
                <a:spcPts val="0"/>
              </a:spcAft>
              <a:buSzPts val="5200"/>
              <a:buNone/>
              <a:defRPr sz="6932"/>
            </a:lvl5pPr>
            <a:lvl6pPr lvl="5" algn="ctr" rtl="0">
              <a:lnSpc>
                <a:spcPct val="100000"/>
              </a:lnSpc>
              <a:spcBef>
                <a:spcPts val="0"/>
              </a:spcBef>
              <a:spcAft>
                <a:spcPts val="0"/>
              </a:spcAft>
              <a:buSzPts val="5200"/>
              <a:buNone/>
              <a:defRPr sz="6932"/>
            </a:lvl6pPr>
            <a:lvl7pPr lvl="6" algn="ctr" rtl="0">
              <a:lnSpc>
                <a:spcPct val="100000"/>
              </a:lnSpc>
              <a:spcBef>
                <a:spcPts val="0"/>
              </a:spcBef>
              <a:spcAft>
                <a:spcPts val="0"/>
              </a:spcAft>
              <a:buSzPts val="5200"/>
              <a:buNone/>
              <a:defRPr sz="6932"/>
            </a:lvl7pPr>
            <a:lvl8pPr lvl="7" algn="ctr" rtl="0">
              <a:lnSpc>
                <a:spcPct val="100000"/>
              </a:lnSpc>
              <a:spcBef>
                <a:spcPts val="0"/>
              </a:spcBef>
              <a:spcAft>
                <a:spcPts val="0"/>
              </a:spcAft>
              <a:buSzPts val="5200"/>
              <a:buNone/>
              <a:defRPr sz="6932"/>
            </a:lvl8pPr>
            <a:lvl9pPr lvl="8" algn="ctr" rtl="0">
              <a:lnSpc>
                <a:spcPct val="100000"/>
              </a:lnSpc>
              <a:spcBef>
                <a:spcPts val="0"/>
              </a:spcBef>
              <a:spcAft>
                <a:spcPts val="0"/>
              </a:spcAft>
              <a:buSzPts val="5200"/>
              <a:buNone/>
              <a:defRPr sz="6932"/>
            </a:lvl9pPr>
          </a:lstStyle>
          <a:p>
            <a:endParaRPr/>
          </a:p>
        </p:txBody>
      </p:sp>
      <p:sp>
        <p:nvSpPr>
          <p:cNvPr id="74" name="Google Shape;74;p17"/>
          <p:cNvSpPr txBox="1">
            <a:spLocks noGrp="1"/>
          </p:cNvSpPr>
          <p:nvPr>
            <p:ph type="subTitle" idx="1"/>
          </p:nvPr>
        </p:nvSpPr>
        <p:spPr>
          <a:xfrm>
            <a:off x="415492" y="3778833"/>
            <a:ext cx="11357841" cy="105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2"/>
            </a:lvl1pPr>
            <a:lvl2pPr lvl="1" algn="ctr" rtl="0">
              <a:lnSpc>
                <a:spcPct val="100000"/>
              </a:lnSpc>
              <a:spcBef>
                <a:spcPts val="0"/>
              </a:spcBef>
              <a:spcAft>
                <a:spcPts val="0"/>
              </a:spcAft>
              <a:buSzPts val="2800"/>
              <a:buNone/>
              <a:defRPr sz="3732"/>
            </a:lvl2pPr>
            <a:lvl3pPr lvl="2" algn="ctr" rtl="0">
              <a:lnSpc>
                <a:spcPct val="100000"/>
              </a:lnSpc>
              <a:spcBef>
                <a:spcPts val="0"/>
              </a:spcBef>
              <a:spcAft>
                <a:spcPts val="0"/>
              </a:spcAft>
              <a:buSzPts val="2800"/>
              <a:buNone/>
              <a:defRPr sz="3732"/>
            </a:lvl3pPr>
            <a:lvl4pPr lvl="3" algn="ctr" rtl="0">
              <a:lnSpc>
                <a:spcPct val="100000"/>
              </a:lnSpc>
              <a:spcBef>
                <a:spcPts val="0"/>
              </a:spcBef>
              <a:spcAft>
                <a:spcPts val="0"/>
              </a:spcAft>
              <a:buSzPts val="2800"/>
              <a:buNone/>
              <a:defRPr sz="3732"/>
            </a:lvl4pPr>
            <a:lvl5pPr lvl="4" algn="ctr" rtl="0">
              <a:lnSpc>
                <a:spcPct val="100000"/>
              </a:lnSpc>
              <a:spcBef>
                <a:spcPts val="0"/>
              </a:spcBef>
              <a:spcAft>
                <a:spcPts val="0"/>
              </a:spcAft>
              <a:buSzPts val="2800"/>
              <a:buNone/>
              <a:defRPr sz="3732"/>
            </a:lvl5pPr>
            <a:lvl6pPr lvl="5" algn="ctr" rtl="0">
              <a:lnSpc>
                <a:spcPct val="100000"/>
              </a:lnSpc>
              <a:spcBef>
                <a:spcPts val="0"/>
              </a:spcBef>
              <a:spcAft>
                <a:spcPts val="0"/>
              </a:spcAft>
              <a:buSzPts val="2800"/>
              <a:buNone/>
              <a:defRPr sz="3732"/>
            </a:lvl6pPr>
            <a:lvl7pPr lvl="6" algn="ctr" rtl="0">
              <a:lnSpc>
                <a:spcPct val="100000"/>
              </a:lnSpc>
              <a:spcBef>
                <a:spcPts val="0"/>
              </a:spcBef>
              <a:spcAft>
                <a:spcPts val="0"/>
              </a:spcAft>
              <a:buSzPts val="2800"/>
              <a:buNone/>
              <a:defRPr sz="3732"/>
            </a:lvl7pPr>
            <a:lvl8pPr lvl="7" algn="ctr" rtl="0">
              <a:lnSpc>
                <a:spcPct val="100000"/>
              </a:lnSpc>
              <a:spcBef>
                <a:spcPts val="0"/>
              </a:spcBef>
              <a:spcAft>
                <a:spcPts val="0"/>
              </a:spcAft>
              <a:buSzPts val="2800"/>
              <a:buNone/>
              <a:defRPr sz="3732"/>
            </a:lvl8pPr>
            <a:lvl9pPr lvl="8" algn="ctr" rtl="0">
              <a:lnSpc>
                <a:spcPct val="100000"/>
              </a:lnSpc>
              <a:spcBef>
                <a:spcPts val="0"/>
              </a:spcBef>
              <a:spcAft>
                <a:spcPts val="0"/>
              </a:spcAft>
              <a:buSzPts val="2800"/>
              <a:buNone/>
              <a:defRPr sz="3732"/>
            </a:lvl9pPr>
          </a:lstStyle>
          <a:p>
            <a:endParaRPr/>
          </a:p>
        </p:txBody>
      </p:sp>
      <p:sp>
        <p:nvSpPr>
          <p:cNvPr id="75" name="Google Shape;75;p17"/>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384029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15492" y="2867800"/>
            <a:ext cx="11357841" cy="11224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4799"/>
            </a:lvl1pPr>
            <a:lvl2pPr lvl="1" algn="ctr" rtl="0">
              <a:lnSpc>
                <a:spcPct val="100000"/>
              </a:lnSpc>
              <a:spcBef>
                <a:spcPts val="0"/>
              </a:spcBef>
              <a:spcAft>
                <a:spcPts val="0"/>
              </a:spcAft>
              <a:buSzPts val="3600"/>
              <a:buNone/>
              <a:defRPr sz="4799"/>
            </a:lvl2pPr>
            <a:lvl3pPr lvl="2" algn="ctr" rtl="0">
              <a:lnSpc>
                <a:spcPct val="100000"/>
              </a:lnSpc>
              <a:spcBef>
                <a:spcPts val="0"/>
              </a:spcBef>
              <a:spcAft>
                <a:spcPts val="0"/>
              </a:spcAft>
              <a:buSzPts val="3600"/>
              <a:buNone/>
              <a:defRPr sz="4799"/>
            </a:lvl3pPr>
            <a:lvl4pPr lvl="3" algn="ctr" rtl="0">
              <a:lnSpc>
                <a:spcPct val="100000"/>
              </a:lnSpc>
              <a:spcBef>
                <a:spcPts val="0"/>
              </a:spcBef>
              <a:spcAft>
                <a:spcPts val="0"/>
              </a:spcAft>
              <a:buSzPts val="3600"/>
              <a:buNone/>
              <a:defRPr sz="4799"/>
            </a:lvl4pPr>
            <a:lvl5pPr lvl="4" algn="ctr" rtl="0">
              <a:lnSpc>
                <a:spcPct val="100000"/>
              </a:lnSpc>
              <a:spcBef>
                <a:spcPts val="0"/>
              </a:spcBef>
              <a:spcAft>
                <a:spcPts val="0"/>
              </a:spcAft>
              <a:buSzPts val="3600"/>
              <a:buNone/>
              <a:defRPr sz="4799"/>
            </a:lvl5pPr>
            <a:lvl6pPr lvl="5" algn="ctr" rtl="0">
              <a:lnSpc>
                <a:spcPct val="100000"/>
              </a:lnSpc>
              <a:spcBef>
                <a:spcPts val="0"/>
              </a:spcBef>
              <a:spcAft>
                <a:spcPts val="0"/>
              </a:spcAft>
              <a:buSzPts val="3600"/>
              <a:buNone/>
              <a:defRPr sz="4799"/>
            </a:lvl6pPr>
            <a:lvl7pPr lvl="6" algn="ctr" rtl="0">
              <a:lnSpc>
                <a:spcPct val="100000"/>
              </a:lnSpc>
              <a:spcBef>
                <a:spcPts val="0"/>
              </a:spcBef>
              <a:spcAft>
                <a:spcPts val="0"/>
              </a:spcAft>
              <a:buSzPts val="3600"/>
              <a:buNone/>
              <a:defRPr sz="4799"/>
            </a:lvl7pPr>
            <a:lvl8pPr lvl="7" algn="ctr" rtl="0">
              <a:lnSpc>
                <a:spcPct val="100000"/>
              </a:lnSpc>
              <a:spcBef>
                <a:spcPts val="0"/>
              </a:spcBef>
              <a:spcAft>
                <a:spcPts val="0"/>
              </a:spcAft>
              <a:buSzPts val="3600"/>
              <a:buNone/>
              <a:defRPr sz="4799"/>
            </a:lvl8pPr>
            <a:lvl9pPr lvl="8" algn="ctr" rtl="0">
              <a:lnSpc>
                <a:spcPct val="100000"/>
              </a:lnSpc>
              <a:spcBef>
                <a:spcPts val="0"/>
              </a:spcBef>
              <a:spcAft>
                <a:spcPts val="0"/>
              </a:spcAft>
              <a:buSzPts val="3600"/>
              <a:buNone/>
              <a:defRPr sz="4799"/>
            </a:lvl9pPr>
          </a:lstStyle>
          <a:p>
            <a:endParaRPr/>
          </a:p>
        </p:txBody>
      </p:sp>
      <p:sp>
        <p:nvSpPr>
          <p:cNvPr id="78" name="Google Shape;78;p18"/>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029153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415492" y="593367"/>
            <a:ext cx="11357841"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1" name="Google Shape;81;p19"/>
          <p:cNvSpPr txBox="1">
            <a:spLocks noGrp="1"/>
          </p:cNvSpPr>
          <p:nvPr>
            <p:ph type="body" idx="1"/>
          </p:nvPr>
        </p:nvSpPr>
        <p:spPr>
          <a:xfrm>
            <a:off x="415492" y="1536633"/>
            <a:ext cx="5331811" cy="4555200"/>
          </a:xfrm>
          <a:prstGeom prst="rect">
            <a:avLst/>
          </a:prstGeom>
          <a:noFill/>
          <a:ln>
            <a:noFill/>
          </a:ln>
        </p:spPr>
        <p:txBody>
          <a:bodyPr spcFirstLastPara="1" wrap="square" lIns="91425" tIns="91425" rIns="91425" bIns="91425" anchor="t" anchorCtr="0">
            <a:noAutofit/>
          </a:bodyPr>
          <a:lstStyle>
            <a:lvl1pPr marL="609448" lvl="0" indent="-423228" algn="l" rtl="0">
              <a:lnSpc>
                <a:spcPct val="115000"/>
              </a:lnSpc>
              <a:spcBef>
                <a:spcPts val="0"/>
              </a:spcBef>
              <a:spcAft>
                <a:spcPts val="0"/>
              </a:spcAft>
              <a:buSzPts val="1400"/>
              <a:buChar char="●"/>
              <a:defRPr sz="1866"/>
            </a:lvl1pPr>
            <a:lvl2pPr marL="1218895" lvl="1" indent="-406298" algn="l" rtl="0">
              <a:lnSpc>
                <a:spcPct val="115000"/>
              </a:lnSpc>
              <a:spcBef>
                <a:spcPts val="2133"/>
              </a:spcBef>
              <a:spcAft>
                <a:spcPts val="0"/>
              </a:spcAft>
              <a:buSzPts val="1200"/>
              <a:buChar char="○"/>
              <a:defRPr sz="1600"/>
            </a:lvl2pPr>
            <a:lvl3pPr marL="1828343" lvl="2" indent="-406298" algn="l" rtl="0">
              <a:lnSpc>
                <a:spcPct val="115000"/>
              </a:lnSpc>
              <a:spcBef>
                <a:spcPts val="2133"/>
              </a:spcBef>
              <a:spcAft>
                <a:spcPts val="0"/>
              </a:spcAft>
              <a:buSzPts val="1200"/>
              <a:buChar char="■"/>
              <a:defRPr sz="1600"/>
            </a:lvl3pPr>
            <a:lvl4pPr marL="2437790" lvl="3" indent="-406298" algn="l" rtl="0">
              <a:lnSpc>
                <a:spcPct val="115000"/>
              </a:lnSpc>
              <a:spcBef>
                <a:spcPts val="2133"/>
              </a:spcBef>
              <a:spcAft>
                <a:spcPts val="0"/>
              </a:spcAft>
              <a:buSzPts val="1200"/>
              <a:buChar char="●"/>
              <a:defRPr sz="1600"/>
            </a:lvl4pPr>
            <a:lvl5pPr marL="3047238" lvl="4" indent="-406298" algn="l" rtl="0">
              <a:lnSpc>
                <a:spcPct val="115000"/>
              </a:lnSpc>
              <a:spcBef>
                <a:spcPts val="2133"/>
              </a:spcBef>
              <a:spcAft>
                <a:spcPts val="0"/>
              </a:spcAft>
              <a:buSzPts val="1200"/>
              <a:buChar char="○"/>
              <a:defRPr sz="1600"/>
            </a:lvl5pPr>
            <a:lvl6pPr marL="3656686" lvl="5" indent="-406298" algn="l" rtl="0">
              <a:lnSpc>
                <a:spcPct val="115000"/>
              </a:lnSpc>
              <a:spcBef>
                <a:spcPts val="2133"/>
              </a:spcBef>
              <a:spcAft>
                <a:spcPts val="0"/>
              </a:spcAft>
              <a:buSzPts val="1200"/>
              <a:buChar char="■"/>
              <a:defRPr sz="1600"/>
            </a:lvl6pPr>
            <a:lvl7pPr marL="4266133" lvl="6" indent="-406298" algn="l" rtl="0">
              <a:lnSpc>
                <a:spcPct val="115000"/>
              </a:lnSpc>
              <a:spcBef>
                <a:spcPts val="2133"/>
              </a:spcBef>
              <a:spcAft>
                <a:spcPts val="0"/>
              </a:spcAft>
              <a:buSzPts val="1200"/>
              <a:buChar char="●"/>
              <a:defRPr sz="1600"/>
            </a:lvl7pPr>
            <a:lvl8pPr marL="4875581" lvl="7" indent="-406298" algn="l" rtl="0">
              <a:lnSpc>
                <a:spcPct val="115000"/>
              </a:lnSpc>
              <a:spcBef>
                <a:spcPts val="2133"/>
              </a:spcBef>
              <a:spcAft>
                <a:spcPts val="0"/>
              </a:spcAft>
              <a:buSzPts val="1200"/>
              <a:buChar char="○"/>
              <a:defRPr sz="1600"/>
            </a:lvl8pPr>
            <a:lvl9pPr marL="5485028" lvl="8" indent="-406298" algn="l" rtl="0">
              <a:lnSpc>
                <a:spcPct val="115000"/>
              </a:lnSpc>
              <a:spcBef>
                <a:spcPts val="2133"/>
              </a:spcBef>
              <a:spcAft>
                <a:spcPts val="2133"/>
              </a:spcAft>
              <a:buSzPts val="1200"/>
              <a:buChar char="■"/>
              <a:defRPr sz="1600"/>
            </a:lvl9pPr>
          </a:lstStyle>
          <a:p>
            <a:endParaRPr/>
          </a:p>
        </p:txBody>
      </p:sp>
      <p:sp>
        <p:nvSpPr>
          <p:cNvPr id="82" name="Google Shape;82;p19"/>
          <p:cNvSpPr txBox="1">
            <a:spLocks noGrp="1"/>
          </p:cNvSpPr>
          <p:nvPr>
            <p:ph type="body" idx="2"/>
          </p:nvPr>
        </p:nvSpPr>
        <p:spPr>
          <a:xfrm>
            <a:off x="6441522" y="1536633"/>
            <a:ext cx="5331811" cy="4555200"/>
          </a:xfrm>
          <a:prstGeom prst="rect">
            <a:avLst/>
          </a:prstGeom>
          <a:noFill/>
          <a:ln>
            <a:noFill/>
          </a:ln>
        </p:spPr>
        <p:txBody>
          <a:bodyPr spcFirstLastPara="1" wrap="square" lIns="91425" tIns="91425" rIns="91425" bIns="91425" anchor="t" anchorCtr="0">
            <a:noAutofit/>
          </a:bodyPr>
          <a:lstStyle>
            <a:lvl1pPr marL="609448" lvl="0" indent="-423228" algn="l" rtl="0">
              <a:lnSpc>
                <a:spcPct val="115000"/>
              </a:lnSpc>
              <a:spcBef>
                <a:spcPts val="0"/>
              </a:spcBef>
              <a:spcAft>
                <a:spcPts val="0"/>
              </a:spcAft>
              <a:buSzPts val="1400"/>
              <a:buChar char="●"/>
              <a:defRPr sz="1866"/>
            </a:lvl1pPr>
            <a:lvl2pPr marL="1218895" lvl="1" indent="-406298" algn="l" rtl="0">
              <a:lnSpc>
                <a:spcPct val="115000"/>
              </a:lnSpc>
              <a:spcBef>
                <a:spcPts val="2133"/>
              </a:spcBef>
              <a:spcAft>
                <a:spcPts val="0"/>
              </a:spcAft>
              <a:buSzPts val="1200"/>
              <a:buChar char="○"/>
              <a:defRPr sz="1600"/>
            </a:lvl2pPr>
            <a:lvl3pPr marL="1828343" lvl="2" indent="-406298" algn="l" rtl="0">
              <a:lnSpc>
                <a:spcPct val="115000"/>
              </a:lnSpc>
              <a:spcBef>
                <a:spcPts val="2133"/>
              </a:spcBef>
              <a:spcAft>
                <a:spcPts val="0"/>
              </a:spcAft>
              <a:buSzPts val="1200"/>
              <a:buChar char="■"/>
              <a:defRPr sz="1600"/>
            </a:lvl3pPr>
            <a:lvl4pPr marL="2437790" lvl="3" indent="-406298" algn="l" rtl="0">
              <a:lnSpc>
                <a:spcPct val="115000"/>
              </a:lnSpc>
              <a:spcBef>
                <a:spcPts val="2133"/>
              </a:spcBef>
              <a:spcAft>
                <a:spcPts val="0"/>
              </a:spcAft>
              <a:buSzPts val="1200"/>
              <a:buChar char="●"/>
              <a:defRPr sz="1600"/>
            </a:lvl4pPr>
            <a:lvl5pPr marL="3047238" lvl="4" indent="-406298" algn="l" rtl="0">
              <a:lnSpc>
                <a:spcPct val="115000"/>
              </a:lnSpc>
              <a:spcBef>
                <a:spcPts val="2133"/>
              </a:spcBef>
              <a:spcAft>
                <a:spcPts val="0"/>
              </a:spcAft>
              <a:buSzPts val="1200"/>
              <a:buChar char="○"/>
              <a:defRPr sz="1600"/>
            </a:lvl5pPr>
            <a:lvl6pPr marL="3656686" lvl="5" indent="-406298" algn="l" rtl="0">
              <a:lnSpc>
                <a:spcPct val="115000"/>
              </a:lnSpc>
              <a:spcBef>
                <a:spcPts val="2133"/>
              </a:spcBef>
              <a:spcAft>
                <a:spcPts val="0"/>
              </a:spcAft>
              <a:buSzPts val="1200"/>
              <a:buChar char="■"/>
              <a:defRPr sz="1600"/>
            </a:lvl6pPr>
            <a:lvl7pPr marL="4266133" lvl="6" indent="-406298" algn="l" rtl="0">
              <a:lnSpc>
                <a:spcPct val="115000"/>
              </a:lnSpc>
              <a:spcBef>
                <a:spcPts val="2133"/>
              </a:spcBef>
              <a:spcAft>
                <a:spcPts val="0"/>
              </a:spcAft>
              <a:buSzPts val="1200"/>
              <a:buChar char="●"/>
              <a:defRPr sz="1600"/>
            </a:lvl7pPr>
            <a:lvl8pPr marL="4875581" lvl="7" indent="-406298" algn="l" rtl="0">
              <a:lnSpc>
                <a:spcPct val="115000"/>
              </a:lnSpc>
              <a:spcBef>
                <a:spcPts val="2133"/>
              </a:spcBef>
              <a:spcAft>
                <a:spcPts val="0"/>
              </a:spcAft>
              <a:buSzPts val="1200"/>
              <a:buChar char="○"/>
              <a:defRPr sz="1600"/>
            </a:lvl8pPr>
            <a:lvl9pPr marL="5485028" lvl="8" indent="-406298" algn="l" rtl="0">
              <a:lnSpc>
                <a:spcPct val="115000"/>
              </a:lnSpc>
              <a:spcBef>
                <a:spcPts val="2133"/>
              </a:spcBef>
              <a:spcAft>
                <a:spcPts val="2133"/>
              </a:spcAft>
              <a:buSzPts val="1200"/>
              <a:buChar char="■"/>
              <a:defRPr sz="1600"/>
            </a:lvl9pPr>
          </a:lstStyle>
          <a:p>
            <a:endParaRPr/>
          </a:p>
        </p:txBody>
      </p:sp>
      <p:sp>
        <p:nvSpPr>
          <p:cNvPr id="83" name="Google Shape;83;p19"/>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072269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415492" y="593367"/>
            <a:ext cx="11357841"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6" name="Google Shape;86;p20"/>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838098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415492" y="740800"/>
            <a:ext cx="3743025" cy="1007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3199"/>
            </a:lvl1pPr>
            <a:lvl2pPr lvl="1" algn="l" rtl="0">
              <a:lnSpc>
                <a:spcPct val="100000"/>
              </a:lnSpc>
              <a:spcBef>
                <a:spcPts val="0"/>
              </a:spcBef>
              <a:spcAft>
                <a:spcPts val="0"/>
              </a:spcAft>
              <a:buSzPts val="2400"/>
              <a:buNone/>
              <a:defRPr sz="3199"/>
            </a:lvl2pPr>
            <a:lvl3pPr lvl="2" algn="l" rtl="0">
              <a:lnSpc>
                <a:spcPct val="100000"/>
              </a:lnSpc>
              <a:spcBef>
                <a:spcPts val="0"/>
              </a:spcBef>
              <a:spcAft>
                <a:spcPts val="0"/>
              </a:spcAft>
              <a:buSzPts val="2400"/>
              <a:buNone/>
              <a:defRPr sz="3199"/>
            </a:lvl3pPr>
            <a:lvl4pPr lvl="3" algn="l" rtl="0">
              <a:lnSpc>
                <a:spcPct val="100000"/>
              </a:lnSpc>
              <a:spcBef>
                <a:spcPts val="0"/>
              </a:spcBef>
              <a:spcAft>
                <a:spcPts val="0"/>
              </a:spcAft>
              <a:buSzPts val="2400"/>
              <a:buNone/>
              <a:defRPr sz="3199"/>
            </a:lvl4pPr>
            <a:lvl5pPr lvl="4" algn="l" rtl="0">
              <a:lnSpc>
                <a:spcPct val="100000"/>
              </a:lnSpc>
              <a:spcBef>
                <a:spcPts val="0"/>
              </a:spcBef>
              <a:spcAft>
                <a:spcPts val="0"/>
              </a:spcAft>
              <a:buSzPts val="2400"/>
              <a:buNone/>
              <a:defRPr sz="3199"/>
            </a:lvl5pPr>
            <a:lvl6pPr lvl="5" algn="l" rtl="0">
              <a:lnSpc>
                <a:spcPct val="100000"/>
              </a:lnSpc>
              <a:spcBef>
                <a:spcPts val="0"/>
              </a:spcBef>
              <a:spcAft>
                <a:spcPts val="0"/>
              </a:spcAft>
              <a:buSzPts val="2400"/>
              <a:buNone/>
              <a:defRPr sz="3199"/>
            </a:lvl6pPr>
            <a:lvl7pPr lvl="6" algn="l" rtl="0">
              <a:lnSpc>
                <a:spcPct val="100000"/>
              </a:lnSpc>
              <a:spcBef>
                <a:spcPts val="0"/>
              </a:spcBef>
              <a:spcAft>
                <a:spcPts val="0"/>
              </a:spcAft>
              <a:buSzPts val="2400"/>
              <a:buNone/>
              <a:defRPr sz="3199"/>
            </a:lvl7pPr>
            <a:lvl8pPr lvl="7" algn="l" rtl="0">
              <a:lnSpc>
                <a:spcPct val="100000"/>
              </a:lnSpc>
              <a:spcBef>
                <a:spcPts val="0"/>
              </a:spcBef>
              <a:spcAft>
                <a:spcPts val="0"/>
              </a:spcAft>
              <a:buSzPts val="2400"/>
              <a:buNone/>
              <a:defRPr sz="3199"/>
            </a:lvl8pPr>
            <a:lvl9pPr lvl="8" algn="l" rtl="0">
              <a:lnSpc>
                <a:spcPct val="100000"/>
              </a:lnSpc>
              <a:spcBef>
                <a:spcPts val="0"/>
              </a:spcBef>
              <a:spcAft>
                <a:spcPts val="0"/>
              </a:spcAft>
              <a:buSzPts val="2400"/>
              <a:buNone/>
              <a:defRPr sz="3199"/>
            </a:lvl9pPr>
          </a:lstStyle>
          <a:p>
            <a:endParaRPr/>
          </a:p>
        </p:txBody>
      </p:sp>
      <p:sp>
        <p:nvSpPr>
          <p:cNvPr id="89" name="Google Shape;89;p21"/>
          <p:cNvSpPr txBox="1">
            <a:spLocks noGrp="1"/>
          </p:cNvSpPr>
          <p:nvPr>
            <p:ph type="body" idx="1"/>
          </p:nvPr>
        </p:nvSpPr>
        <p:spPr>
          <a:xfrm>
            <a:off x="415492" y="1852800"/>
            <a:ext cx="3743025" cy="4239200"/>
          </a:xfrm>
          <a:prstGeom prst="rect">
            <a:avLst/>
          </a:prstGeom>
          <a:noFill/>
          <a:ln>
            <a:noFill/>
          </a:ln>
        </p:spPr>
        <p:txBody>
          <a:bodyPr spcFirstLastPara="1" wrap="square" lIns="91425" tIns="91425" rIns="91425" bIns="91425" anchor="t" anchorCtr="0">
            <a:noAutofit/>
          </a:bodyPr>
          <a:lstStyle>
            <a:lvl1pPr marL="609448" lvl="0" indent="-406298" algn="l" rtl="0">
              <a:lnSpc>
                <a:spcPct val="115000"/>
              </a:lnSpc>
              <a:spcBef>
                <a:spcPts val="0"/>
              </a:spcBef>
              <a:spcAft>
                <a:spcPts val="0"/>
              </a:spcAft>
              <a:buSzPts val="1200"/>
              <a:buChar char="●"/>
              <a:defRPr sz="1600"/>
            </a:lvl1pPr>
            <a:lvl2pPr marL="1218895" lvl="1" indent="-406298" algn="l" rtl="0">
              <a:lnSpc>
                <a:spcPct val="115000"/>
              </a:lnSpc>
              <a:spcBef>
                <a:spcPts val="2133"/>
              </a:spcBef>
              <a:spcAft>
                <a:spcPts val="0"/>
              </a:spcAft>
              <a:buSzPts val="1200"/>
              <a:buChar char="○"/>
              <a:defRPr sz="1600"/>
            </a:lvl2pPr>
            <a:lvl3pPr marL="1828343" lvl="2" indent="-406298" algn="l" rtl="0">
              <a:lnSpc>
                <a:spcPct val="115000"/>
              </a:lnSpc>
              <a:spcBef>
                <a:spcPts val="2133"/>
              </a:spcBef>
              <a:spcAft>
                <a:spcPts val="0"/>
              </a:spcAft>
              <a:buSzPts val="1200"/>
              <a:buChar char="■"/>
              <a:defRPr sz="1600"/>
            </a:lvl3pPr>
            <a:lvl4pPr marL="2437790" lvl="3" indent="-406298" algn="l" rtl="0">
              <a:lnSpc>
                <a:spcPct val="115000"/>
              </a:lnSpc>
              <a:spcBef>
                <a:spcPts val="2133"/>
              </a:spcBef>
              <a:spcAft>
                <a:spcPts val="0"/>
              </a:spcAft>
              <a:buSzPts val="1200"/>
              <a:buChar char="●"/>
              <a:defRPr sz="1600"/>
            </a:lvl4pPr>
            <a:lvl5pPr marL="3047238" lvl="4" indent="-406298" algn="l" rtl="0">
              <a:lnSpc>
                <a:spcPct val="115000"/>
              </a:lnSpc>
              <a:spcBef>
                <a:spcPts val="2133"/>
              </a:spcBef>
              <a:spcAft>
                <a:spcPts val="0"/>
              </a:spcAft>
              <a:buSzPts val="1200"/>
              <a:buChar char="○"/>
              <a:defRPr sz="1600"/>
            </a:lvl5pPr>
            <a:lvl6pPr marL="3656686" lvl="5" indent="-406298" algn="l" rtl="0">
              <a:lnSpc>
                <a:spcPct val="115000"/>
              </a:lnSpc>
              <a:spcBef>
                <a:spcPts val="2133"/>
              </a:spcBef>
              <a:spcAft>
                <a:spcPts val="0"/>
              </a:spcAft>
              <a:buSzPts val="1200"/>
              <a:buChar char="■"/>
              <a:defRPr sz="1600"/>
            </a:lvl6pPr>
            <a:lvl7pPr marL="4266133" lvl="6" indent="-406298" algn="l" rtl="0">
              <a:lnSpc>
                <a:spcPct val="115000"/>
              </a:lnSpc>
              <a:spcBef>
                <a:spcPts val="2133"/>
              </a:spcBef>
              <a:spcAft>
                <a:spcPts val="0"/>
              </a:spcAft>
              <a:buSzPts val="1200"/>
              <a:buChar char="●"/>
              <a:defRPr sz="1600"/>
            </a:lvl7pPr>
            <a:lvl8pPr marL="4875581" lvl="7" indent="-406298" algn="l" rtl="0">
              <a:lnSpc>
                <a:spcPct val="115000"/>
              </a:lnSpc>
              <a:spcBef>
                <a:spcPts val="2133"/>
              </a:spcBef>
              <a:spcAft>
                <a:spcPts val="0"/>
              </a:spcAft>
              <a:buSzPts val="1200"/>
              <a:buChar char="○"/>
              <a:defRPr sz="1600"/>
            </a:lvl8pPr>
            <a:lvl9pPr marL="5485028" lvl="8" indent="-406298" algn="l" rtl="0">
              <a:lnSpc>
                <a:spcPct val="115000"/>
              </a:lnSpc>
              <a:spcBef>
                <a:spcPts val="2133"/>
              </a:spcBef>
              <a:spcAft>
                <a:spcPts val="2133"/>
              </a:spcAft>
              <a:buSzPts val="1200"/>
              <a:buChar char="■"/>
              <a:defRPr sz="1600"/>
            </a:lvl9pPr>
          </a:lstStyle>
          <a:p>
            <a:endParaRPr/>
          </a:p>
        </p:txBody>
      </p:sp>
      <p:sp>
        <p:nvSpPr>
          <p:cNvPr id="90" name="Google Shape;90;p21"/>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610742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1"/>
        <p:cNvGrpSpPr/>
        <p:nvPr/>
      </p:nvGrpSpPr>
      <p:grpSpPr>
        <a:xfrm>
          <a:off x="0" y="0"/>
          <a:ext cx="0" cy="0"/>
          <a:chOff x="0" y="0"/>
          <a:chExt cx="0" cy="0"/>
        </a:xfrm>
      </p:grpSpPr>
      <p:sp>
        <p:nvSpPr>
          <p:cNvPr id="92" name="Google Shape;92;p22"/>
          <p:cNvSpPr txBox="1">
            <a:spLocks noGrp="1"/>
          </p:cNvSpPr>
          <p:nvPr>
            <p:ph type="title"/>
          </p:nvPr>
        </p:nvSpPr>
        <p:spPr>
          <a:xfrm>
            <a:off x="653496" y="600200"/>
            <a:ext cx="8488189" cy="5454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6398"/>
            </a:lvl1pPr>
            <a:lvl2pPr lvl="1" algn="l" rtl="0">
              <a:lnSpc>
                <a:spcPct val="100000"/>
              </a:lnSpc>
              <a:spcBef>
                <a:spcPts val="0"/>
              </a:spcBef>
              <a:spcAft>
                <a:spcPts val="0"/>
              </a:spcAft>
              <a:buSzPts val="4800"/>
              <a:buNone/>
              <a:defRPr sz="6398"/>
            </a:lvl2pPr>
            <a:lvl3pPr lvl="2" algn="l" rtl="0">
              <a:lnSpc>
                <a:spcPct val="100000"/>
              </a:lnSpc>
              <a:spcBef>
                <a:spcPts val="0"/>
              </a:spcBef>
              <a:spcAft>
                <a:spcPts val="0"/>
              </a:spcAft>
              <a:buSzPts val="4800"/>
              <a:buNone/>
              <a:defRPr sz="6398"/>
            </a:lvl3pPr>
            <a:lvl4pPr lvl="3" algn="l" rtl="0">
              <a:lnSpc>
                <a:spcPct val="100000"/>
              </a:lnSpc>
              <a:spcBef>
                <a:spcPts val="0"/>
              </a:spcBef>
              <a:spcAft>
                <a:spcPts val="0"/>
              </a:spcAft>
              <a:buSzPts val="4800"/>
              <a:buNone/>
              <a:defRPr sz="6398"/>
            </a:lvl4pPr>
            <a:lvl5pPr lvl="4" algn="l" rtl="0">
              <a:lnSpc>
                <a:spcPct val="100000"/>
              </a:lnSpc>
              <a:spcBef>
                <a:spcPts val="0"/>
              </a:spcBef>
              <a:spcAft>
                <a:spcPts val="0"/>
              </a:spcAft>
              <a:buSzPts val="4800"/>
              <a:buNone/>
              <a:defRPr sz="6398"/>
            </a:lvl5pPr>
            <a:lvl6pPr lvl="5" algn="l" rtl="0">
              <a:lnSpc>
                <a:spcPct val="100000"/>
              </a:lnSpc>
              <a:spcBef>
                <a:spcPts val="0"/>
              </a:spcBef>
              <a:spcAft>
                <a:spcPts val="0"/>
              </a:spcAft>
              <a:buSzPts val="4800"/>
              <a:buNone/>
              <a:defRPr sz="6398"/>
            </a:lvl6pPr>
            <a:lvl7pPr lvl="6" algn="l" rtl="0">
              <a:lnSpc>
                <a:spcPct val="100000"/>
              </a:lnSpc>
              <a:spcBef>
                <a:spcPts val="0"/>
              </a:spcBef>
              <a:spcAft>
                <a:spcPts val="0"/>
              </a:spcAft>
              <a:buSzPts val="4800"/>
              <a:buNone/>
              <a:defRPr sz="6398"/>
            </a:lvl7pPr>
            <a:lvl8pPr lvl="7" algn="l" rtl="0">
              <a:lnSpc>
                <a:spcPct val="100000"/>
              </a:lnSpc>
              <a:spcBef>
                <a:spcPts val="0"/>
              </a:spcBef>
              <a:spcAft>
                <a:spcPts val="0"/>
              </a:spcAft>
              <a:buSzPts val="4800"/>
              <a:buNone/>
              <a:defRPr sz="6398"/>
            </a:lvl8pPr>
            <a:lvl9pPr lvl="8" algn="l" rtl="0">
              <a:lnSpc>
                <a:spcPct val="100000"/>
              </a:lnSpc>
              <a:spcBef>
                <a:spcPts val="0"/>
              </a:spcBef>
              <a:spcAft>
                <a:spcPts val="0"/>
              </a:spcAft>
              <a:buSzPts val="4800"/>
              <a:buNone/>
              <a:defRPr sz="6398"/>
            </a:lvl9pPr>
          </a:lstStyle>
          <a:p>
            <a:endParaRPr/>
          </a:p>
        </p:txBody>
      </p:sp>
      <p:sp>
        <p:nvSpPr>
          <p:cNvPr id="93" name="Google Shape;93;p22"/>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972154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4"/>
        <p:cNvGrpSpPr/>
        <p:nvPr/>
      </p:nvGrpSpPr>
      <p:grpSpPr>
        <a:xfrm>
          <a:off x="0" y="0"/>
          <a:ext cx="0" cy="0"/>
          <a:chOff x="0" y="0"/>
          <a:chExt cx="0" cy="0"/>
        </a:xfrm>
      </p:grpSpPr>
      <p:sp>
        <p:nvSpPr>
          <p:cNvPr id="95" name="Google Shape;95;p23"/>
          <p:cNvSpPr/>
          <p:nvPr/>
        </p:nvSpPr>
        <p:spPr>
          <a:xfrm>
            <a:off x="6094412" y="-167"/>
            <a:ext cx="6094413" cy="6858000"/>
          </a:xfrm>
          <a:prstGeom prst="rect">
            <a:avLst/>
          </a:prstGeom>
          <a:solidFill>
            <a:schemeClr val="lt2"/>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6" b="0" i="0" u="none" strike="noStrike" cap="none">
              <a:solidFill>
                <a:srgbClr val="000000"/>
              </a:solidFill>
              <a:latin typeface="Arial"/>
              <a:ea typeface="Arial"/>
              <a:cs typeface="Arial"/>
              <a:sym typeface="Arial"/>
            </a:endParaRPr>
          </a:p>
        </p:txBody>
      </p:sp>
      <p:sp>
        <p:nvSpPr>
          <p:cNvPr id="96" name="Google Shape;96;p23"/>
          <p:cNvSpPr txBox="1">
            <a:spLocks noGrp="1"/>
          </p:cNvSpPr>
          <p:nvPr>
            <p:ph type="title"/>
          </p:nvPr>
        </p:nvSpPr>
        <p:spPr>
          <a:xfrm>
            <a:off x="353908" y="1644233"/>
            <a:ext cx="5392195" cy="1976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5599"/>
            </a:lvl1pPr>
            <a:lvl2pPr lvl="1" algn="ctr" rtl="0">
              <a:lnSpc>
                <a:spcPct val="100000"/>
              </a:lnSpc>
              <a:spcBef>
                <a:spcPts val="0"/>
              </a:spcBef>
              <a:spcAft>
                <a:spcPts val="0"/>
              </a:spcAft>
              <a:buSzPts val="4200"/>
              <a:buNone/>
              <a:defRPr sz="5599"/>
            </a:lvl2pPr>
            <a:lvl3pPr lvl="2" algn="ctr" rtl="0">
              <a:lnSpc>
                <a:spcPct val="100000"/>
              </a:lnSpc>
              <a:spcBef>
                <a:spcPts val="0"/>
              </a:spcBef>
              <a:spcAft>
                <a:spcPts val="0"/>
              </a:spcAft>
              <a:buSzPts val="4200"/>
              <a:buNone/>
              <a:defRPr sz="5599"/>
            </a:lvl3pPr>
            <a:lvl4pPr lvl="3" algn="ctr" rtl="0">
              <a:lnSpc>
                <a:spcPct val="100000"/>
              </a:lnSpc>
              <a:spcBef>
                <a:spcPts val="0"/>
              </a:spcBef>
              <a:spcAft>
                <a:spcPts val="0"/>
              </a:spcAft>
              <a:buSzPts val="4200"/>
              <a:buNone/>
              <a:defRPr sz="5599"/>
            </a:lvl4pPr>
            <a:lvl5pPr lvl="4" algn="ctr" rtl="0">
              <a:lnSpc>
                <a:spcPct val="100000"/>
              </a:lnSpc>
              <a:spcBef>
                <a:spcPts val="0"/>
              </a:spcBef>
              <a:spcAft>
                <a:spcPts val="0"/>
              </a:spcAft>
              <a:buSzPts val="4200"/>
              <a:buNone/>
              <a:defRPr sz="5599"/>
            </a:lvl5pPr>
            <a:lvl6pPr lvl="5" algn="ctr" rtl="0">
              <a:lnSpc>
                <a:spcPct val="100000"/>
              </a:lnSpc>
              <a:spcBef>
                <a:spcPts val="0"/>
              </a:spcBef>
              <a:spcAft>
                <a:spcPts val="0"/>
              </a:spcAft>
              <a:buSzPts val="4200"/>
              <a:buNone/>
              <a:defRPr sz="5599"/>
            </a:lvl6pPr>
            <a:lvl7pPr lvl="6" algn="ctr" rtl="0">
              <a:lnSpc>
                <a:spcPct val="100000"/>
              </a:lnSpc>
              <a:spcBef>
                <a:spcPts val="0"/>
              </a:spcBef>
              <a:spcAft>
                <a:spcPts val="0"/>
              </a:spcAft>
              <a:buSzPts val="4200"/>
              <a:buNone/>
              <a:defRPr sz="5599"/>
            </a:lvl7pPr>
            <a:lvl8pPr lvl="7" algn="ctr" rtl="0">
              <a:lnSpc>
                <a:spcPct val="100000"/>
              </a:lnSpc>
              <a:spcBef>
                <a:spcPts val="0"/>
              </a:spcBef>
              <a:spcAft>
                <a:spcPts val="0"/>
              </a:spcAft>
              <a:buSzPts val="4200"/>
              <a:buNone/>
              <a:defRPr sz="5599"/>
            </a:lvl8pPr>
            <a:lvl9pPr lvl="8" algn="ctr" rtl="0">
              <a:lnSpc>
                <a:spcPct val="100000"/>
              </a:lnSpc>
              <a:spcBef>
                <a:spcPts val="0"/>
              </a:spcBef>
              <a:spcAft>
                <a:spcPts val="0"/>
              </a:spcAft>
              <a:buSzPts val="4200"/>
              <a:buNone/>
              <a:defRPr sz="5599"/>
            </a:lvl9pPr>
          </a:lstStyle>
          <a:p>
            <a:endParaRPr/>
          </a:p>
        </p:txBody>
      </p:sp>
      <p:sp>
        <p:nvSpPr>
          <p:cNvPr id="97" name="Google Shape;97;p23"/>
          <p:cNvSpPr txBox="1">
            <a:spLocks noGrp="1"/>
          </p:cNvSpPr>
          <p:nvPr>
            <p:ph type="subTitle" idx="1"/>
          </p:nvPr>
        </p:nvSpPr>
        <p:spPr>
          <a:xfrm>
            <a:off x="353908" y="3737433"/>
            <a:ext cx="5392195" cy="164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799"/>
            </a:lvl1pPr>
            <a:lvl2pPr lvl="1" algn="ctr" rtl="0">
              <a:lnSpc>
                <a:spcPct val="100000"/>
              </a:lnSpc>
              <a:spcBef>
                <a:spcPts val="0"/>
              </a:spcBef>
              <a:spcAft>
                <a:spcPts val="0"/>
              </a:spcAft>
              <a:buSzPts val="2100"/>
              <a:buNone/>
              <a:defRPr sz="2799"/>
            </a:lvl2pPr>
            <a:lvl3pPr lvl="2" algn="ctr" rtl="0">
              <a:lnSpc>
                <a:spcPct val="100000"/>
              </a:lnSpc>
              <a:spcBef>
                <a:spcPts val="0"/>
              </a:spcBef>
              <a:spcAft>
                <a:spcPts val="0"/>
              </a:spcAft>
              <a:buSzPts val="2100"/>
              <a:buNone/>
              <a:defRPr sz="2799"/>
            </a:lvl3pPr>
            <a:lvl4pPr lvl="3" algn="ctr" rtl="0">
              <a:lnSpc>
                <a:spcPct val="100000"/>
              </a:lnSpc>
              <a:spcBef>
                <a:spcPts val="0"/>
              </a:spcBef>
              <a:spcAft>
                <a:spcPts val="0"/>
              </a:spcAft>
              <a:buSzPts val="2100"/>
              <a:buNone/>
              <a:defRPr sz="2799"/>
            </a:lvl4pPr>
            <a:lvl5pPr lvl="4" algn="ctr" rtl="0">
              <a:lnSpc>
                <a:spcPct val="100000"/>
              </a:lnSpc>
              <a:spcBef>
                <a:spcPts val="0"/>
              </a:spcBef>
              <a:spcAft>
                <a:spcPts val="0"/>
              </a:spcAft>
              <a:buSzPts val="2100"/>
              <a:buNone/>
              <a:defRPr sz="2799"/>
            </a:lvl5pPr>
            <a:lvl6pPr lvl="5" algn="ctr" rtl="0">
              <a:lnSpc>
                <a:spcPct val="100000"/>
              </a:lnSpc>
              <a:spcBef>
                <a:spcPts val="0"/>
              </a:spcBef>
              <a:spcAft>
                <a:spcPts val="0"/>
              </a:spcAft>
              <a:buSzPts val="2100"/>
              <a:buNone/>
              <a:defRPr sz="2799"/>
            </a:lvl6pPr>
            <a:lvl7pPr lvl="6" algn="ctr" rtl="0">
              <a:lnSpc>
                <a:spcPct val="100000"/>
              </a:lnSpc>
              <a:spcBef>
                <a:spcPts val="0"/>
              </a:spcBef>
              <a:spcAft>
                <a:spcPts val="0"/>
              </a:spcAft>
              <a:buSzPts val="2100"/>
              <a:buNone/>
              <a:defRPr sz="2799"/>
            </a:lvl7pPr>
            <a:lvl8pPr lvl="7" algn="ctr" rtl="0">
              <a:lnSpc>
                <a:spcPct val="100000"/>
              </a:lnSpc>
              <a:spcBef>
                <a:spcPts val="0"/>
              </a:spcBef>
              <a:spcAft>
                <a:spcPts val="0"/>
              </a:spcAft>
              <a:buSzPts val="2100"/>
              <a:buNone/>
              <a:defRPr sz="2799"/>
            </a:lvl8pPr>
            <a:lvl9pPr lvl="8" algn="ctr" rtl="0">
              <a:lnSpc>
                <a:spcPct val="100000"/>
              </a:lnSpc>
              <a:spcBef>
                <a:spcPts val="0"/>
              </a:spcBef>
              <a:spcAft>
                <a:spcPts val="0"/>
              </a:spcAft>
              <a:buSzPts val="2100"/>
              <a:buNone/>
              <a:defRPr sz="2799"/>
            </a:lvl9pPr>
          </a:lstStyle>
          <a:p>
            <a:endParaRPr/>
          </a:p>
        </p:txBody>
      </p:sp>
      <p:sp>
        <p:nvSpPr>
          <p:cNvPr id="98" name="Google Shape;98;p23"/>
          <p:cNvSpPr txBox="1">
            <a:spLocks noGrp="1"/>
          </p:cNvSpPr>
          <p:nvPr>
            <p:ph type="body" idx="2"/>
          </p:nvPr>
        </p:nvSpPr>
        <p:spPr>
          <a:xfrm>
            <a:off x="6584285" y="965433"/>
            <a:ext cx="5114668" cy="4926800"/>
          </a:xfrm>
          <a:prstGeom prst="rect">
            <a:avLst/>
          </a:prstGeom>
          <a:noFill/>
          <a:ln>
            <a:noFill/>
          </a:ln>
        </p:spPr>
        <p:txBody>
          <a:bodyPr spcFirstLastPara="1" wrap="square" lIns="91425" tIns="91425" rIns="91425" bIns="91425" anchor="ctr" anchorCtr="0">
            <a:noAutofit/>
          </a:bodyPr>
          <a:lstStyle>
            <a:lvl1pPr marL="609448" lvl="0" indent="-457086" algn="l" rtl="0">
              <a:lnSpc>
                <a:spcPct val="115000"/>
              </a:lnSpc>
              <a:spcBef>
                <a:spcPts val="0"/>
              </a:spcBef>
              <a:spcAft>
                <a:spcPts val="0"/>
              </a:spcAft>
              <a:buSzPts val="1800"/>
              <a:buChar char="●"/>
              <a:defRPr/>
            </a:lvl1pPr>
            <a:lvl2pPr marL="1218895" lvl="1" indent="-423228" algn="l" rtl="0">
              <a:lnSpc>
                <a:spcPct val="115000"/>
              </a:lnSpc>
              <a:spcBef>
                <a:spcPts val="2133"/>
              </a:spcBef>
              <a:spcAft>
                <a:spcPts val="0"/>
              </a:spcAft>
              <a:buSzPts val="1400"/>
              <a:buChar char="○"/>
              <a:defRPr/>
            </a:lvl2pPr>
            <a:lvl3pPr marL="1828343" lvl="2" indent="-423228" algn="l" rtl="0">
              <a:lnSpc>
                <a:spcPct val="115000"/>
              </a:lnSpc>
              <a:spcBef>
                <a:spcPts val="2133"/>
              </a:spcBef>
              <a:spcAft>
                <a:spcPts val="0"/>
              </a:spcAft>
              <a:buSzPts val="1400"/>
              <a:buChar char="■"/>
              <a:defRPr/>
            </a:lvl3pPr>
            <a:lvl4pPr marL="2437790" lvl="3" indent="-423228" algn="l" rtl="0">
              <a:lnSpc>
                <a:spcPct val="115000"/>
              </a:lnSpc>
              <a:spcBef>
                <a:spcPts val="2133"/>
              </a:spcBef>
              <a:spcAft>
                <a:spcPts val="0"/>
              </a:spcAft>
              <a:buSzPts val="1400"/>
              <a:buChar char="●"/>
              <a:defRPr/>
            </a:lvl4pPr>
            <a:lvl5pPr marL="3047238" lvl="4" indent="-423228" algn="l" rtl="0">
              <a:lnSpc>
                <a:spcPct val="115000"/>
              </a:lnSpc>
              <a:spcBef>
                <a:spcPts val="2133"/>
              </a:spcBef>
              <a:spcAft>
                <a:spcPts val="0"/>
              </a:spcAft>
              <a:buSzPts val="1400"/>
              <a:buChar char="○"/>
              <a:defRPr/>
            </a:lvl5pPr>
            <a:lvl6pPr marL="3656686" lvl="5" indent="-423228" algn="l" rtl="0">
              <a:lnSpc>
                <a:spcPct val="115000"/>
              </a:lnSpc>
              <a:spcBef>
                <a:spcPts val="2133"/>
              </a:spcBef>
              <a:spcAft>
                <a:spcPts val="0"/>
              </a:spcAft>
              <a:buSzPts val="1400"/>
              <a:buChar char="■"/>
              <a:defRPr/>
            </a:lvl6pPr>
            <a:lvl7pPr marL="4266133" lvl="6" indent="-423228" algn="l" rtl="0">
              <a:lnSpc>
                <a:spcPct val="115000"/>
              </a:lnSpc>
              <a:spcBef>
                <a:spcPts val="2133"/>
              </a:spcBef>
              <a:spcAft>
                <a:spcPts val="0"/>
              </a:spcAft>
              <a:buSzPts val="1400"/>
              <a:buChar char="●"/>
              <a:defRPr/>
            </a:lvl7pPr>
            <a:lvl8pPr marL="4875581" lvl="7" indent="-423228" algn="l" rtl="0">
              <a:lnSpc>
                <a:spcPct val="115000"/>
              </a:lnSpc>
              <a:spcBef>
                <a:spcPts val="2133"/>
              </a:spcBef>
              <a:spcAft>
                <a:spcPts val="0"/>
              </a:spcAft>
              <a:buSzPts val="1400"/>
              <a:buChar char="○"/>
              <a:defRPr/>
            </a:lvl8pPr>
            <a:lvl9pPr marL="5485028" lvl="8" indent="-423228" algn="l" rtl="0">
              <a:lnSpc>
                <a:spcPct val="115000"/>
              </a:lnSpc>
              <a:spcBef>
                <a:spcPts val="2133"/>
              </a:spcBef>
              <a:spcAft>
                <a:spcPts val="2133"/>
              </a:spcAft>
              <a:buSzPts val="1400"/>
              <a:buChar char="■"/>
              <a:defRPr/>
            </a:lvl9pPr>
          </a:lstStyle>
          <a:p>
            <a:endParaRPr/>
          </a:p>
        </p:txBody>
      </p:sp>
      <p:sp>
        <p:nvSpPr>
          <p:cNvPr id="99" name="Google Shape;99;p23"/>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61650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0"/>
        <p:cNvGrpSpPr/>
        <p:nvPr/>
      </p:nvGrpSpPr>
      <p:grpSpPr>
        <a:xfrm>
          <a:off x="0" y="0"/>
          <a:ext cx="0" cy="0"/>
          <a:chOff x="0" y="0"/>
          <a:chExt cx="0" cy="0"/>
        </a:xfrm>
      </p:grpSpPr>
      <p:sp>
        <p:nvSpPr>
          <p:cNvPr id="101" name="Google Shape;101;p24"/>
          <p:cNvSpPr txBox="1">
            <a:spLocks noGrp="1"/>
          </p:cNvSpPr>
          <p:nvPr>
            <p:ph type="body" idx="1"/>
          </p:nvPr>
        </p:nvSpPr>
        <p:spPr>
          <a:xfrm>
            <a:off x="415492" y="5640767"/>
            <a:ext cx="7996317" cy="806800"/>
          </a:xfrm>
          <a:prstGeom prst="rect">
            <a:avLst/>
          </a:prstGeom>
          <a:noFill/>
          <a:ln>
            <a:noFill/>
          </a:ln>
        </p:spPr>
        <p:txBody>
          <a:bodyPr spcFirstLastPara="1" wrap="square" lIns="91425" tIns="91425" rIns="91425" bIns="91425" anchor="ctr" anchorCtr="0">
            <a:noAutofit/>
          </a:bodyPr>
          <a:lstStyle>
            <a:lvl1pPr marL="609448" lvl="0" indent="-304724" algn="l" rtl="0">
              <a:lnSpc>
                <a:spcPct val="100000"/>
              </a:lnSpc>
              <a:spcBef>
                <a:spcPts val="0"/>
              </a:spcBef>
              <a:spcAft>
                <a:spcPts val="0"/>
              </a:spcAft>
              <a:buSzPts val="1800"/>
              <a:buNone/>
              <a:defRPr/>
            </a:lvl1pPr>
          </a:lstStyle>
          <a:p>
            <a:endParaRPr/>
          </a:p>
        </p:txBody>
      </p:sp>
      <p:sp>
        <p:nvSpPr>
          <p:cNvPr id="102" name="Google Shape;102;p24"/>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79004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3"/>
        <p:cNvGrpSpPr/>
        <p:nvPr/>
      </p:nvGrpSpPr>
      <p:grpSpPr>
        <a:xfrm>
          <a:off x="0" y="0"/>
          <a:ext cx="0" cy="0"/>
          <a:chOff x="0" y="0"/>
          <a:chExt cx="0" cy="0"/>
        </a:xfrm>
      </p:grpSpPr>
      <p:sp>
        <p:nvSpPr>
          <p:cNvPr id="104" name="Google Shape;104;p25"/>
          <p:cNvSpPr txBox="1">
            <a:spLocks noGrp="1"/>
          </p:cNvSpPr>
          <p:nvPr>
            <p:ph type="title" hasCustomPrompt="1"/>
          </p:nvPr>
        </p:nvSpPr>
        <p:spPr>
          <a:xfrm>
            <a:off x="415492" y="1474833"/>
            <a:ext cx="11357841" cy="2618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5996"/>
            </a:lvl1pPr>
            <a:lvl2pPr lvl="1" algn="ctr" rtl="0">
              <a:lnSpc>
                <a:spcPct val="100000"/>
              </a:lnSpc>
              <a:spcBef>
                <a:spcPts val="0"/>
              </a:spcBef>
              <a:spcAft>
                <a:spcPts val="0"/>
              </a:spcAft>
              <a:buSzPts val="12000"/>
              <a:buNone/>
              <a:defRPr sz="15996"/>
            </a:lvl2pPr>
            <a:lvl3pPr lvl="2" algn="ctr" rtl="0">
              <a:lnSpc>
                <a:spcPct val="100000"/>
              </a:lnSpc>
              <a:spcBef>
                <a:spcPts val="0"/>
              </a:spcBef>
              <a:spcAft>
                <a:spcPts val="0"/>
              </a:spcAft>
              <a:buSzPts val="12000"/>
              <a:buNone/>
              <a:defRPr sz="15996"/>
            </a:lvl3pPr>
            <a:lvl4pPr lvl="3" algn="ctr" rtl="0">
              <a:lnSpc>
                <a:spcPct val="100000"/>
              </a:lnSpc>
              <a:spcBef>
                <a:spcPts val="0"/>
              </a:spcBef>
              <a:spcAft>
                <a:spcPts val="0"/>
              </a:spcAft>
              <a:buSzPts val="12000"/>
              <a:buNone/>
              <a:defRPr sz="15996"/>
            </a:lvl4pPr>
            <a:lvl5pPr lvl="4" algn="ctr" rtl="0">
              <a:lnSpc>
                <a:spcPct val="100000"/>
              </a:lnSpc>
              <a:spcBef>
                <a:spcPts val="0"/>
              </a:spcBef>
              <a:spcAft>
                <a:spcPts val="0"/>
              </a:spcAft>
              <a:buSzPts val="12000"/>
              <a:buNone/>
              <a:defRPr sz="15996"/>
            </a:lvl5pPr>
            <a:lvl6pPr lvl="5" algn="ctr" rtl="0">
              <a:lnSpc>
                <a:spcPct val="100000"/>
              </a:lnSpc>
              <a:spcBef>
                <a:spcPts val="0"/>
              </a:spcBef>
              <a:spcAft>
                <a:spcPts val="0"/>
              </a:spcAft>
              <a:buSzPts val="12000"/>
              <a:buNone/>
              <a:defRPr sz="15996"/>
            </a:lvl6pPr>
            <a:lvl7pPr lvl="6" algn="ctr" rtl="0">
              <a:lnSpc>
                <a:spcPct val="100000"/>
              </a:lnSpc>
              <a:spcBef>
                <a:spcPts val="0"/>
              </a:spcBef>
              <a:spcAft>
                <a:spcPts val="0"/>
              </a:spcAft>
              <a:buSzPts val="12000"/>
              <a:buNone/>
              <a:defRPr sz="15996"/>
            </a:lvl7pPr>
            <a:lvl8pPr lvl="7" algn="ctr" rtl="0">
              <a:lnSpc>
                <a:spcPct val="100000"/>
              </a:lnSpc>
              <a:spcBef>
                <a:spcPts val="0"/>
              </a:spcBef>
              <a:spcAft>
                <a:spcPts val="0"/>
              </a:spcAft>
              <a:buSzPts val="12000"/>
              <a:buNone/>
              <a:defRPr sz="15996"/>
            </a:lvl8pPr>
            <a:lvl9pPr lvl="8" algn="ctr" rtl="0">
              <a:lnSpc>
                <a:spcPct val="100000"/>
              </a:lnSpc>
              <a:spcBef>
                <a:spcPts val="0"/>
              </a:spcBef>
              <a:spcAft>
                <a:spcPts val="0"/>
              </a:spcAft>
              <a:buSzPts val="12000"/>
              <a:buNone/>
              <a:defRPr sz="15996"/>
            </a:lvl9pPr>
          </a:lstStyle>
          <a:p>
            <a:r>
              <a:t>xx%</a:t>
            </a:r>
          </a:p>
        </p:txBody>
      </p:sp>
      <p:sp>
        <p:nvSpPr>
          <p:cNvPr id="105" name="Google Shape;105;p25"/>
          <p:cNvSpPr txBox="1">
            <a:spLocks noGrp="1"/>
          </p:cNvSpPr>
          <p:nvPr>
            <p:ph type="body" idx="1"/>
          </p:nvPr>
        </p:nvSpPr>
        <p:spPr>
          <a:xfrm>
            <a:off x="415492" y="4202967"/>
            <a:ext cx="11357841" cy="1734400"/>
          </a:xfrm>
          <a:prstGeom prst="rect">
            <a:avLst/>
          </a:prstGeom>
          <a:noFill/>
          <a:ln>
            <a:noFill/>
          </a:ln>
        </p:spPr>
        <p:txBody>
          <a:bodyPr spcFirstLastPara="1" wrap="square" lIns="91425" tIns="91425" rIns="91425" bIns="91425" anchor="t" anchorCtr="0">
            <a:noAutofit/>
          </a:bodyPr>
          <a:lstStyle>
            <a:lvl1pPr marL="609448" lvl="0" indent="-457086" algn="ctr" rtl="0">
              <a:lnSpc>
                <a:spcPct val="115000"/>
              </a:lnSpc>
              <a:spcBef>
                <a:spcPts val="0"/>
              </a:spcBef>
              <a:spcAft>
                <a:spcPts val="0"/>
              </a:spcAft>
              <a:buSzPts val="1800"/>
              <a:buChar char="●"/>
              <a:defRPr/>
            </a:lvl1pPr>
            <a:lvl2pPr marL="1218895" lvl="1" indent="-423228" algn="ctr" rtl="0">
              <a:lnSpc>
                <a:spcPct val="115000"/>
              </a:lnSpc>
              <a:spcBef>
                <a:spcPts val="2133"/>
              </a:spcBef>
              <a:spcAft>
                <a:spcPts val="0"/>
              </a:spcAft>
              <a:buSzPts val="1400"/>
              <a:buChar char="○"/>
              <a:defRPr/>
            </a:lvl2pPr>
            <a:lvl3pPr marL="1828343" lvl="2" indent="-423228" algn="ctr" rtl="0">
              <a:lnSpc>
                <a:spcPct val="115000"/>
              </a:lnSpc>
              <a:spcBef>
                <a:spcPts val="2133"/>
              </a:spcBef>
              <a:spcAft>
                <a:spcPts val="0"/>
              </a:spcAft>
              <a:buSzPts val="1400"/>
              <a:buChar char="■"/>
              <a:defRPr/>
            </a:lvl3pPr>
            <a:lvl4pPr marL="2437790" lvl="3" indent="-423228" algn="ctr" rtl="0">
              <a:lnSpc>
                <a:spcPct val="115000"/>
              </a:lnSpc>
              <a:spcBef>
                <a:spcPts val="2133"/>
              </a:spcBef>
              <a:spcAft>
                <a:spcPts val="0"/>
              </a:spcAft>
              <a:buSzPts val="1400"/>
              <a:buChar char="●"/>
              <a:defRPr/>
            </a:lvl4pPr>
            <a:lvl5pPr marL="3047238" lvl="4" indent="-423228" algn="ctr" rtl="0">
              <a:lnSpc>
                <a:spcPct val="115000"/>
              </a:lnSpc>
              <a:spcBef>
                <a:spcPts val="2133"/>
              </a:spcBef>
              <a:spcAft>
                <a:spcPts val="0"/>
              </a:spcAft>
              <a:buSzPts val="1400"/>
              <a:buChar char="○"/>
              <a:defRPr/>
            </a:lvl5pPr>
            <a:lvl6pPr marL="3656686" lvl="5" indent="-423228" algn="ctr" rtl="0">
              <a:lnSpc>
                <a:spcPct val="115000"/>
              </a:lnSpc>
              <a:spcBef>
                <a:spcPts val="2133"/>
              </a:spcBef>
              <a:spcAft>
                <a:spcPts val="0"/>
              </a:spcAft>
              <a:buSzPts val="1400"/>
              <a:buChar char="■"/>
              <a:defRPr/>
            </a:lvl6pPr>
            <a:lvl7pPr marL="4266133" lvl="6" indent="-423228" algn="ctr" rtl="0">
              <a:lnSpc>
                <a:spcPct val="115000"/>
              </a:lnSpc>
              <a:spcBef>
                <a:spcPts val="2133"/>
              </a:spcBef>
              <a:spcAft>
                <a:spcPts val="0"/>
              </a:spcAft>
              <a:buSzPts val="1400"/>
              <a:buChar char="●"/>
              <a:defRPr/>
            </a:lvl7pPr>
            <a:lvl8pPr marL="4875581" lvl="7" indent="-423228" algn="ctr" rtl="0">
              <a:lnSpc>
                <a:spcPct val="115000"/>
              </a:lnSpc>
              <a:spcBef>
                <a:spcPts val="2133"/>
              </a:spcBef>
              <a:spcAft>
                <a:spcPts val="0"/>
              </a:spcAft>
              <a:buSzPts val="1400"/>
              <a:buChar char="○"/>
              <a:defRPr/>
            </a:lvl8pPr>
            <a:lvl9pPr marL="5485028" lvl="8" indent="-423228" algn="ctr" rtl="0">
              <a:lnSpc>
                <a:spcPct val="115000"/>
              </a:lnSpc>
              <a:spcBef>
                <a:spcPts val="2133"/>
              </a:spcBef>
              <a:spcAft>
                <a:spcPts val="2133"/>
              </a:spcAft>
              <a:buSzPts val="1400"/>
              <a:buChar char="■"/>
              <a:defRPr/>
            </a:lvl9pPr>
          </a:lstStyle>
          <a:p>
            <a:endParaRPr/>
          </a:p>
        </p:txBody>
      </p:sp>
      <p:sp>
        <p:nvSpPr>
          <p:cNvPr id="106" name="Google Shape;106;p25"/>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807041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7"/>
        <p:cNvGrpSpPr/>
        <p:nvPr/>
      </p:nvGrpSpPr>
      <p:grpSpPr>
        <a:xfrm>
          <a:off x="0" y="0"/>
          <a:ext cx="0" cy="0"/>
          <a:chOff x="0" y="0"/>
          <a:chExt cx="0" cy="0"/>
        </a:xfrm>
      </p:grpSpPr>
      <p:sp>
        <p:nvSpPr>
          <p:cNvPr id="108" name="Google Shape;108;p26"/>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587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589" y="1600201"/>
            <a:ext cx="720960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5341" y="1600201"/>
            <a:ext cx="720960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06EE03-F26E-524F-9FDF-A66B9BAE59DD}" type="datetimeFigureOut">
              <a:rPr lang="en-US" smtClean="0"/>
              <a:pPr/>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F5E110-D5B4-7143-9D34-E7B15FC3646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969943"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06EE03-F26E-524F-9FDF-A66B9BAE59DD}" type="datetimeFigureOut">
              <a:rPr lang="en-US" smtClean="0"/>
              <a:pPr/>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F5E110-D5B4-7143-9D34-E7B15FC3646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06EE03-F26E-524F-9FDF-A66B9BAE59DD}" type="datetimeFigureOut">
              <a:rPr lang="en-US" smtClean="0"/>
              <a:pPr/>
              <a:t>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F5E110-D5B4-7143-9D34-E7B15FC3646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06EE03-F26E-524F-9FDF-A66B9BAE59DD}" type="datetimeFigureOut">
              <a:rPr lang="en-US" smtClean="0"/>
              <a:pPr/>
              <a:t>2/18/2020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F5E110-D5B4-7143-9D34-E7B15FC3646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06EE03-F26E-524F-9FDF-A66B9BAE59DD}" type="datetimeFigureOut">
              <a:rPr lang="en-US" smtClean="0"/>
              <a:pPr/>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F5E110-D5B4-7143-9D34-E7B15FC3646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06EE03-F26E-524F-9FDF-A66B9BAE59DD}" type="datetimeFigureOut">
              <a:rPr lang="en-US" smtClean="0"/>
              <a:pPr/>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F5E110-D5B4-7143-9D34-E7B15FC3646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2.jp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6EE03-F26E-524F-9FDF-A66B9BAE59DD}" type="datetimeFigureOut">
              <a:rPr lang="en-US" smtClean="0"/>
              <a:pPr/>
              <a:t>2/18/2020</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5E110-D5B4-7143-9D34-E7B15FC3646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74" r:id="rId16"/>
    <p:sldLayoutId id="2147483675"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415492" y="593367"/>
            <a:ext cx="11357841"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1" name="Google Shape;111;p27"/>
          <p:cNvSpPr txBox="1">
            <a:spLocks noGrp="1"/>
          </p:cNvSpPr>
          <p:nvPr>
            <p:ph type="body" idx="1"/>
          </p:nvPr>
        </p:nvSpPr>
        <p:spPr>
          <a:xfrm>
            <a:off x="415492" y="1536633"/>
            <a:ext cx="11357841" cy="4555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12" name="Google Shape;112;p27"/>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40376434"/>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415492" y="593367"/>
            <a:ext cx="11357841"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66" name="Google Shape;66;p15"/>
          <p:cNvSpPr txBox="1">
            <a:spLocks noGrp="1"/>
          </p:cNvSpPr>
          <p:nvPr>
            <p:ph type="body" idx="1"/>
          </p:nvPr>
        </p:nvSpPr>
        <p:spPr>
          <a:xfrm>
            <a:off x="415492" y="1536633"/>
            <a:ext cx="11357841"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67" name="Google Shape;67;p15"/>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81043819"/>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2.jp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4.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13.pn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jpe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hyperlink" Target="https://static1.squarespace.com/static/5899e78b1b10e35238fba886/t/5c6d7c624785d379ce0050c1/1550679139451/Trucking-Freight-Futures_20190220.pdf" TargetMode="External"/><Relationship Id="rId3" Type="http://schemas.openxmlformats.org/officeDocument/2006/relationships/hyperlink" Target="https://freightpop.com/freight-shipper-optimization-carrier-rate-shopping/" TargetMode="External"/><Relationship Id="rId7" Type="http://schemas.openxmlformats.org/officeDocument/2006/relationships/hyperlink" Target="https://blog.loadsmart.com/2015/10/15/6-reasons-full-truckload-rates-fluctuate/" TargetMode="External"/><Relationship Id="rId2"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hyperlink" Target="https://www.echo.com/blog/factors-affect-truckload-shipping-rates" TargetMode="External"/><Relationship Id="rId5" Type="http://schemas.openxmlformats.org/officeDocument/2006/relationships/hyperlink" Target="https://www.rtsinc.com/articles/what-are-spot-market-rates" TargetMode="External"/><Relationship Id="rId10" Type="http://schemas.openxmlformats.org/officeDocument/2006/relationships/hyperlink" Target="https://www.volpe.dot.gov/news/AI-and-Predictive-forecasting-freight-transportation-rates" TargetMode="External"/><Relationship Id="rId4" Type="http://schemas.openxmlformats.org/officeDocument/2006/relationships/hyperlink" Target="https://www.freightwaves.com/news/what-are-trucking-rates-2" TargetMode="External"/><Relationship Id="rId9" Type="http://schemas.openxmlformats.org/officeDocument/2006/relationships/hyperlink" Target="https://www.freightwaves.com/news/why-we-built-a-trucking-rate-predictor"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E1AB837F-ACEF-4D9D-AEA7-E9BC586A5C01}"/>
              </a:ext>
            </a:extLst>
          </p:cNvPr>
          <p:cNvSpPr>
            <a:spLocks noGrp="1"/>
          </p:cNvSpPr>
          <p:nvPr>
            <p:ph type="body" sz="quarter" idx="4294967295"/>
          </p:nvPr>
        </p:nvSpPr>
        <p:spPr>
          <a:xfrm>
            <a:off x="9385299" y="6198132"/>
            <a:ext cx="2378075" cy="414337"/>
          </a:xfrm>
          <a:prstGeom prst="rect">
            <a:avLst/>
          </a:prstGeom>
        </p:spPr>
        <p:txBody>
          <a:bodyPr>
            <a:normAutofit/>
          </a:bodyPr>
          <a:lstStyle/>
          <a:p>
            <a:pPr algn="r">
              <a:buNone/>
            </a:pPr>
            <a:r>
              <a:rPr lang="en-US" sz="1600" dirty="0">
                <a:cs typeface="Calibri"/>
              </a:rPr>
              <a:t>February 18, 2020</a:t>
            </a:r>
          </a:p>
        </p:txBody>
      </p:sp>
      <p:pic>
        <p:nvPicPr>
          <p:cNvPr id="7" name="Picture 6" descr="A picture containing electronics&#10;&#10;Description automatically generated">
            <a:extLst>
              <a:ext uri="{FF2B5EF4-FFF2-40B4-BE49-F238E27FC236}">
                <a16:creationId xmlns:a16="http://schemas.microsoft.com/office/drawing/2014/main" id="{AC001C18-A46A-4EB1-88B3-FB93866B51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583"/>
          <a:stretch/>
        </p:blipFill>
        <p:spPr>
          <a:xfrm>
            <a:off x="5778620" y="4873678"/>
            <a:ext cx="5485904" cy="1324454"/>
          </a:xfrm>
          <a:prstGeom prst="rect">
            <a:avLst/>
          </a:prstGeom>
        </p:spPr>
      </p:pic>
      <p:pic>
        <p:nvPicPr>
          <p:cNvPr id="8" name="Picture 2" descr="Image result for northwestern university logo png transporation center">
            <a:extLst>
              <a:ext uri="{FF2B5EF4-FFF2-40B4-BE49-F238E27FC236}">
                <a16:creationId xmlns:a16="http://schemas.microsoft.com/office/drawing/2014/main" id="{43CD1A04-F270-441F-AF2F-5D5047FB7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7302" y="1246409"/>
            <a:ext cx="1588906" cy="15889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freightwaves png">
            <a:extLst>
              <a:ext uri="{FF2B5EF4-FFF2-40B4-BE49-F238E27FC236}">
                <a16:creationId xmlns:a16="http://schemas.microsoft.com/office/drawing/2014/main" id="{79E0ADEA-C6CA-4162-8E92-ED176D70CF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248" y="3438714"/>
            <a:ext cx="5774864" cy="10206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45"/>
          <p:cNvSpPr/>
          <p:nvPr/>
        </p:nvSpPr>
        <p:spPr>
          <a:xfrm>
            <a:off x="4090138" y="2367506"/>
            <a:ext cx="3825404" cy="2678502"/>
          </a:xfrm>
          <a:prstGeom prst="roundRect">
            <a:avLst>
              <a:gd name="adj" fmla="val 16667"/>
            </a:avLst>
          </a:prstGeom>
          <a:noFill/>
          <a:ln w="38100" cap="flat" cmpd="sng">
            <a:solidFill>
              <a:srgbClr val="9FC5E8"/>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sp>
        <p:nvSpPr>
          <p:cNvPr id="252" name="Google Shape;252;p45"/>
          <p:cNvSpPr txBox="1"/>
          <p:nvPr/>
        </p:nvSpPr>
        <p:spPr>
          <a:xfrm>
            <a:off x="1207318" y="2085526"/>
            <a:ext cx="2307799" cy="641833"/>
          </a:xfrm>
          <a:prstGeom prst="rect">
            <a:avLst/>
          </a:prstGeom>
          <a:noFill/>
          <a:ln>
            <a:noFill/>
          </a:ln>
        </p:spPr>
        <p:txBody>
          <a:bodyPr spcFirstLastPara="1" wrap="square" lIns="121868" tIns="121868" rIns="121868" bIns="121868" anchor="ctr" anchorCtr="0">
            <a:noAutofit/>
          </a:bodyPr>
          <a:lstStyle/>
          <a:p>
            <a:pPr algn="ctr" defTabSz="1218895">
              <a:buClr>
                <a:srgbClr val="000000"/>
              </a:buClr>
            </a:pPr>
            <a:r>
              <a:rPr lang="en-US" sz="1600" b="1" kern="0">
                <a:solidFill>
                  <a:srgbClr val="FFFFFF"/>
                </a:solidFill>
                <a:latin typeface="Montserrat"/>
                <a:ea typeface="Montserrat"/>
                <a:cs typeface="Montserrat"/>
                <a:sym typeface="Montserrat"/>
              </a:rPr>
              <a:t>TRUCKING SUPPLY &amp; DEMAND </a:t>
            </a:r>
            <a:endParaRPr sz="1600" b="1" kern="0">
              <a:solidFill>
                <a:srgbClr val="FFFFFF"/>
              </a:solidFill>
              <a:latin typeface="Montserrat"/>
              <a:ea typeface="Montserrat"/>
              <a:cs typeface="Montserrat"/>
              <a:sym typeface="Montserrat"/>
            </a:endParaRPr>
          </a:p>
        </p:txBody>
      </p:sp>
      <p:sp>
        <p:nvSpPr>
          <p:cNvPr id="253" name="Google Shape;253;p45"/>
          <p:cNvSpPr txBox="1"/>
          <p:nvPr/>
        </p:nvSpPr>
        <p:spPr>
          <a:xfrm>
            <a:off x="1050159" y="136858"/>
            <a:ext cx="10935951" cy="1344050"/>
          </a:xfrm>
          <a:prstGeom prst="rect">
            <a:avLst/>
          </a:prstGeom>
          <a:noFill/>
          <a:ln>
            <a:noFill/>
          </a:ln>
        </p:spPr>
        <p:txBody>
          <a:bodyPr spcFirstLastPara="1" wrap="square" lIns="121868" tIns="121868" rIns="121868" bIns="121868" anchor="t" anchorCtr="0">
            <a:noAutofit/>
          </a:bodyPr>
          <a:lstStyle/>
          <a:p>
            <a:pPr algn="ctr" defTabSz="1218895">
              <a:spcAft>
                <a:spcPts val="1333"/>
              </a:spcAft>
              <a:buClr>
                <a:srgbClr val="000000"/>
              </a:buClr>
            </a:pPr>
            <a:r>
              <a:rPr lang="en-US" sz="2933" b="1" kern="0">
                <a:solidFill>
                  <a:srgbClr val="FFFFFF"/>
                </a:solidFill>
                <a:latin typeface="Montserrat"/>
                <a:ea typeface="Montserrat"/>
                <a:cs typeface="Montserrat"/>
                <a:sym typeface="Montserrat"/>
              </a:rPr>
              <a:t>Exclusive, proprietary data sources provide the visibility to help combat market volatility  </a:t>
            </a:r>
            <a:endParaRPr sz="2933" b="1" kern="0">
              <a:solidFill>
                <a:srgbClr val="FFFFFF"/>
              </a:solidFill>
              <a:latin typeface="Montserrat"/>
              <a:ea typeface="Montserrat"/>
              <a:cs typeface="Montserrat"/>
              <a:sym typeface="Montserrat"/>
            </a:endParaRPr>
          </a:p>
        </p:txBody>
      </p:sp>
      <p:sp>
        <p:nvSpPr>
          <p:cNvPr id="254" name="Google Shape;254;p45"/>
          <p:cNvSpPr txBox="1"/>
          <p:nvPr/>
        </p:nvSpPr>
        <p:spPr>
          <a:xfrm>
            <a:off x="8382561" y="2330173"/>
            <a:ext cx="2826864" cy="479475"/>
          </a:xfrm>
          <a:prstGeom prst="rect">
            <a:avLst/>
          </a:prstGeom>
          <a:noFill/>
          <a:ln>
            <a:noFill/>
          </a:ln>
        </p:spPr>
        <p:txBody>
          <a:bodyPr spcFirstLastPara="1" wrap="square" lIns="121868" tIns="121868" rIns="121868" bIns="121868" anchor="ctr" anchorCtr="0">
            <a:noAutofit/>
          </a:bodyPr>
          <a:lstStyle/>
          <a:p>
            <a:pPr algn="ctr" defTabSz="1218895">
              <a:buClr>
                <a:srgbClr val="000000"/>
              </a:buClr>
            </a:pPr>
            <a:r>
              <a:rPr lang="en-US" sz="1600" b="1" kern="0">
                <a:solidFill>
                  <a:srgbClr val="FFFFFF"/>
                </a:solidFill>
                <a:latin typeface="Montserrat"/>
                <a:ea typeface="Montserrat"/>
                <a:cs typeface="Montserrat"/>
                <a:sym typeface="Montserrat"/>
              </a:rPr>
              <a:t>MARKET VOLUME  </a:t>
            </a:r>
            <a:endParaRPr sz="1600" b="1" kern="0">
              <a:solidFill>
                <a:srgbClr val="FFFFFF"/>
              </a:solidFill>
              <a:latin typeface="Montserrat"/>
              <a:ea typeface="Montserrat"/>
              <a:cs typeface="Montserrat"/>
              <a:sym typeface="Montserrat"/>
            </a:endParaRPr>
          </a:p>
        </p:txBody>
      </p:sp>
      <p:sp>
        <p:nvSpPr>
          <p:cNvPr id="255" name="Google Shape;255;p45"/>
          <p:cNvSpPr txBox="1"/>
          <p:nvPr/>
        </p:nvSpPr>
        <p:spPr>
          <a:xfrm>
            <a:off x="1076010" y="5377592"/>
            <a:ext cx="2880450" cy="641833"/>
          </a:xfrm>
          <a:prstGeom prst="rect">
            <a:avLst/>
          </a:prstGeom>
          <a:noFill/>
          <a:ln>
            <a:noFill/>
          </a:ln>
        </p:spPr>
        <p:txBody>
          <a:bodyPr spcFirstLastPara="1" wrap="square" lIns="121868" tIns="121868" rIns="121868" bIns="121868" anchor="ctr" anchorCtr="0">
            <a:noAutofit/>
          </a:bodyPr>
          <a:lstStyle/>
          <a:p>
            <a:pPr algn="ctr" defTabSz="1218895">
              <a:buClr>
                <a:srgbClr val="000000"/>
              </a:buClr>
            </a:pPr>
            <a:r>
              <a:rPr lang="en-US" sz="1600" b="1" kern="0">
                <a:solidFill>
                  <a:srgbClr val="FFFFFF"/>
                </a:solidFill>
                <a:latin typeface="Montserrat"/>
                <a:ea typeface="Montserrat"/>
                <a:cs typeface="Montserrat"/>
                <a:sym typeface="Montserrat"/>
              </a:rPr>
              <a:t>PRICE TRENDS</a:t>
            </a:r>
            <a:endParaRPr sz="1600" b="1" kern="0">
              <a:solidFill>
                <a:srgbClr val="FFFFFF"/>
              </a:solidFill>
              <a:latin typeface="Montserrat"/>
              <a:ea typeface="Montserrat"/>
              <a:cs typeface="Montserrat"/>
              <a:sym typeface="Montserrat"/>
            </a:endParaRPr>
          </a:p>
        </p:txBody>
      </p:sp>
      <p:sp>
        <p:nvSpPr>
          <p:cNvPr id="256" name="Google Shape;256;p45"/>
          <p:cNvSpPr txBox="1"/>
          <p:nvPr/>
        </p:nvSpPr>
        <p:spPr>
          <a:xfrm>
            <a:off x="539116" y="3801086"/>
            <a:ext cx="2400975" cy="641833"/>
          </a:xfrm>
          <a:prstGeom prst="rect">
            <a:avLst/>
          </a:prstGeom>
          <a:noFill/>
          <a:ln>
            <a:noFill/>
          </a:ln>
        </p:spPr>
        <p:txBody>
          <a:bodyPr spcFirstLastPara="1" wrap="square" lIns="121868" tIns="121868" rIns="121868" bIns="121868" anchor="ctr" anchorCtr="0">
            <a:noAutofit/>
          </a:bodyPr>
          <a:lstStyle/>
          <a:p>
            <a:pPr algn="ctr" defTabSz="1218895">
              <a:buClr>
                <a:srgbClr val="000000"/>
              </a:buClr>
            </a:pPr>
            <a:r>
              <a:rPr lang="en-US" sz="1600" b="1" kern="0">
                <a:solidFill>
                  <a:srgbClr val="FFFFFF"/>
                </a:solidFill>
                <a:latin typeface="Montserrat"/>
                <a:ea typeface="Montserrat"/>
                <a:cs typeface="Montserrat"/>
                <a:sym typeface="Montserrat"/>
              </a:rPr>
              <a:t>RISK MANAGEMENT &amp; COMPLIANCE</a:t>
            </a:r>
            <a:endParaRPr sz="1600" b="1" kern="0">
              <a:solidFill>
                <a:srgbClr val="FFFFFF"/>
              </a:solidFill>
              <a:latin typeface="Montserrat"/>
              <a:ea typeface="Montserrat"/>
              <a:cs typeface="Montserrat"/>
              <a:sym typeface="Montserrat"/>
            </a:endParaRPr>
          </a:p>
        </p:txBody>
      </p:sp>
      <p:sp>
        <p:nvSpPr>
          <p:cNvPr id="257" name="Google Shape;257;p45"/>
          <p:cNvSpPr txBox="1"/>
          <p:nvPr/>
        </p:nvSpPr>
        <p:spPr>
          <a:xfrm>
            <a:off x="8738862" y="5434298"/>
            <a:ext cx="2470556" cy="641833"/>
          </a:xfrm>
          <a:prstGeom prst="rect">
            <a:avLst/>
          </a:prstGeom>
          <a:noFill/>
          <a:ln>
            <a:noFill/>
          </a:ln>
        </p:spPr>
        <p:txBody>
          <a:bodyPr spcFirstLastPara="1" wrap="square" lIns="121868" tIns="121868" rIns="121868" bIns="121868" anchor="ctr" anchorCtr="0">
            <a:noAutofit/>
          </a:bodyPr>
          <a:lstStyle/>
          <a:p>
            <a:pPr algn="ctr" defTabSz="1218895">
              <a:buClr>
                <a:srgbClr val="000000"/>
              </a:buClr>
            </a:pPr>
            <a:r>
              <a:rPr lang="en-US" sz="1600" b="1" kern="0">
                <a:solidFill>
                  <a:srgbClr val="FFFFFF"/>
                </a:solidFill>
                <a:latin typeface="Montserrat"/>
                <a:ea typeface="Montserrat"/>
                <a:cs typeface="Montserrat"/>
                <a:sym typeface="Montserrat"/>
              </a:rPr>
              <a:t>RAIL &amp; AUTOMOTIVE</a:t>
            </a:r>
            <a:endParaRPr sz="1600" b="1" kern="0">
              <a:solidFill>
                <a:srgbClr val="FFFFFF"/>
              </a:solidFill>
              <a:latin typeface="Montserrat"/>
              <a:ea typeface="Montserrat"/>
              <a:cs typeface="Montserrat"/>
              <a:sym typeface="Montserrat"/>
            </a:endParaRPr>
          </a:p>
        </p:txBody>
      </p:sp>
      <p:sp>
        <p:nvSpPr>
          <p:cNvPr id="258" name="Google Shape;258;p45"/>
          <p:cNvSpPr txBox="1"/>
          <p:nvPr/>
        </p:nvSpPr>
        <p:spPr>
          <a:xfrm>
            <a:off x="3837585" y="2727347"/>
            <a:ext cx="4222500" cy="1800331"/>
          </a:xfrm>
          <a:prstGeom prst="rect">
            <a:avLst/>
          </a:prstGeom>
          <a:noFill/>
          <a:ln>
            <a:noFill/>
          </a:ln>
        </p:spPr>
        <p:txBody>
          <a:bodyPr spcFirstLastPara="1" wrap="square" lIns="121868" tIns="121868" rIns="121868" bIns="121868" anchor="t" anchorCtr="0">
            <a:noAutofit/>
          </a:bodyPr>
          <a:lstStyle/>
          <a:p>
            <a:pPr algn="ctr" defTabSz="1218895">
              <a:buClr>
                <a:srgbClr val="000000"/>
              </a:buClr>
            </a:pPr>
            <a:r>
              <a:rPr lang="en-US" sz="3199" b="1" kern="0">
                <a:solidFill>
                  <a:srgbClr val="FFFFFF"/>
                </a:solidFill>
                <a:latin typeface="Montserrat"/>
                <a:ea typeface="Montserrat"/>
                <a:cs typeface="Montserrat"/>
                <a:sym typeface="Montserrat"/>
              </a:rPr>
              <a:t>1200+ Unique Market Data Sources</a:t>
            </a:r>
            <a:endParaRPr sz="3199" b="1" kern="0">
              <a:solidFill>
                <a:srgbClr val="FFFFFF"/>
              </a:solidFill>
              <a:latin typeface="Montserrat"/>
              <a:ea typeface="Montserrat"/>
              <a:cs typeface="Montserrat"/>
              <a:sym typeface="Montserrat"/>
            </a:endParaRPr>
          </a:p>
          <a:p>
            <a:pPr defTabSz="1218895">
              <a:buClr>
                <a:srgbClr val="000000"/>
              </a:buClr>
            </a:pPr>
            <a:endParaRPr sz="2133" kern="0">
              <a:solidFill>
                <a:srgbClr val="FFFFFF"/>
              </a:solidFill>
              <a:latin typeface="Montserrat"/>
              <a:ea typeface="Montserrat"/>
              <a:cs typeface="Montserrat"/>
              <a:sym typeface="Montserrat"/>
            </a:endParaRPr>
          </a:p>
        </p:txBody>
      </p:sp>
      <p:sp>
        <p:nvSpPr>
          <p:cNvPr id="259" name="Google Shape;259;p45"/>
          <p:cNvSpPr txBox="1"/>
          <p:nvPr/>
        </p:nvSpPr>
        <p:spPr>
          <a:xfrm>
            <a:off x="8826183" y="3801068"/>
            <a:ext cx="2959229" cy="641833"/>
          </a:xfrm>
          <a:prstGeom prst="rect">
            <a:avLst/>
          </a:prstGeom>
          <a:noFill/>
          <a:ln>
            <a:noFill/>
          </a:ln>
        </p:spPr>
        <p:txBody>
          <a:bodyPr spcFirstLastPara="1" wrap="square" lIns="121868" tIns="121868" rIns="121868" bIns="121868" anchor="ctr" anchorCtr="0">
            <a:noAutofit/>
          </a:bodyPr>
          <a:lstStyle/>
          <a:p>
            <a:pPr algn="ctr" defTabSz="1218895">
              <a:buClr>
                <a:srgbClr val="000000"/>
              </a:buClr>
            </a:pPr>
            <a:r>
              <a:rPr lang="en-US" sz="1600" b="1" kern="0">
                <a:solidFill>
                  <a:srgbClr val="FFFFFF"/>
                </a:solidFill>
                <a:latin typeface="Montserrat"/>
                <a:ea typeface="Montserrat"/>
                <a:cs typeface="Montserrat"/>
                <a:sym typeface="Montserrat"/>
              </a:rPr>
              <a:t>MACROECONOMIC INDICATORS</a:t>
            </a:r>
            <a:endParaRPr sz="1600" b="1" kern="0">
              <a:solidFill>
                <a:srgbClr val="FFFFFF"/>
              </a:solidFill>
              <a:latin typeface="Montserrat"/>
              <a:ea typeface="Montserrat"/>
              <a:cs typeface="Montserrat"/>
              <a:sym typeface="Montserrat"/>
            </a:endParaRPr>
          </a:p>
        </p:txBody>
      </p:sp>
      <p:pic>
        <p:nvPicPr>
          <p:cNvPr id="260" name="Google Shape;260;p45"/>
          <p:cNvPicPr preferRelativeResize="0"/>
          <p:nvPr/>
        </p:nvPicPr>
        <p:blipFill rotWithShape="1">
          <a:blip r:embed="rId4">
            <a:alphaModFix/>
          </a:blip>
          <a:srcRect l="14659" t="20369" r="14659" b="20363"/>
          <a:stretch/>
        </p:blipFill>
        <p:spPr>
          <a:xfrm>
            <a:off x="9295912" y="1528529"/>
            <a:ext cx="1000139" cy="838981"/>
          </a:xfrm>
          <a:prstGeom prst="rect">
            <a:avLst/>
          </a:prstGeom>
          <a:noFill/>
          <a:ln>
            <a:noFill/>
          </a:ln>
        </p:spPr>
      </p:pic>
      <p:cxnSp>
        <p:nvCxnSpPr>
          <p:cNvPr id="261" name="Google Shape;261;p45"/>
          <p:cNvCxnSpPr/>
          <p:nvPr/>
        </p:nvCxnSpPr>
        <p:spPr>
          <a:xfrm>
            <a:off x="3101625" y="2642738"/>
            <a:ext cx="1000139" cy="267930"/>
          </a:xfrm>
          <a:prstGeom prst="straightConnector1">
            <a:avLst/>
          </a:prstGeom>
          <a:noFill/>
          <a:ln w="28575" cap="flat" cmpd="sng">
            <a:solidFill>
              <a:srgbClr val="9FC5E8"/>
            </a:solidFill>
            <a:prstDash val="solid"/>
            <a:round/>
            <a:headEnd type="none" w="med" len="med"/>
            <a:tailEnd type="none" w="med" len="med"/>
          </a:ln>
        </p:spPr>
      </p:cxnSp>
      <p:cxnSp>
        <p:nvCxnSpPr>
          <p:cNvPr id="262" name="Google Shape;262;p45"/>
          <p:cNvCxnSpPr/>
          <p:nvPr/>
        </p:nvCxnSpPr>
        <p:spPr>
          <a:xfrm rot="10800000" flipH="1">
            <a:off x="3369688" y="4832801"/>
            <a:ext cx="772599" cy="436686"/>
          </a:xfrm>
          <a:prstGeom prst="straightConnector1">
            <a:avLst/>
          </a:prstGeom>
          <a:noFill/>
          <a:ln w="28575" cap="flat" cmpd="sng">
            <a:solidFill>
              <a:srgbClr val="9FC5E8"/>
            </a:solidFill>
            <a:prstDash val="solid"/>
            <a:round/>
            <a:headEnd type="none" w="med" len="med"/>
            <a:tailEnd type="none" w="med" len="med"/>
          </a:ln>
        </p:spPr>
      </p:cxnSp>
      <p:cxnSp>
        <p:nvCxnSpPr>
          <p:cNvPr id="263" name="Google Shape;263;p45"/>
          <p:cNvCxnSpPr/>
          <p:nvPr/>
        </p:nvCxnSpPr>
        <p:spPr>
          <a:xfrm rot="10800000" flipH="1">
            <a:off x="7922102" y="2579421"/>
            <a:ext cx="800192" cy="248335"/>
          </a:xfrm>
          <a:prstGeom prst="straightConnector1">
            <a:avLst/>
          </a:prstGeom>
          <a:noFill/>
          <a:ln w="28575" cap="flat" cmpd="sng">
            <a:solidFill>
              <a:srgbClr val="9FC5E8"/>
            </a:solidFill>
            <a:prstDash val="solid"/>
            <a:round/>
            <a:headEnd type="none" w="med" len="med"/>
            <a:tailEnd type="none" w="med" len="med"/>
          </a:ln>
        </p:spPr>
      </p:cxnSp>
      <p:cxnSp>
        <p:nvCxnSpPr>
          <p:cNvPr id="264" name="Google Shape;264;p45"/>
          <p:cNvCxnSpPr/>
          <p:nvPr/>
        </p:nvCxnSpPr>
        <p:spPr>
          <a:xfrm>
            <a:off x="7828527" y="4889786"/>
            <a:ext cx="722612" cy="291524"/>
          </a:xfrm>
          <a:prstGeom prst="straightConnector1">
            <a:avLst/>
          </a:prstGeom>
          <a:noFill/>
          <a:ln w="28575" cap="flat" cmpd="sng">
            <a:solidFill>
              <a:srgbClr val="9FC5E8"/>
            </a:solidFill>
            <a:prstDash val="solid"/>
            <a:round/>
            <a:headEnd type="none" w="med" len="med"/>
            <a:tailEnd type="none" w="med" len="med"/>
          </a:ln>
        </p:spPr>
      </p:cxnSp>
      <p:cxnSp>
        <p:nvCxnSpPr>
          <p:cNvPr id="265" name="Google Shape;265;p45"/>
          <p:cNvCxnSpPr/>
          <p:nvPr/>
        </p:nvCxnSpPr>
        <p:spPr>
          <a:xfrm>
            <a:off x="7922097" y="3801054"/>
            <a:ext cx="1158898" cy="0"/>
          </a:xfrm>
          <a:prstGeom prst="straightConnector1">
            <a:avLst/>
          </a:prstGeom>
          <a:noFill/>
          <a:ln w="28575" cap="flat" cmpd="sng">
            <a:solidFill>
              <a:srgbClr val="9FC5E8"/>
            </a:solidFill>
            <a:prstDash val="solid"/>
            <a:round/>
            <a:headEnd type="none" w="med" len="med"/>
            <a:tailEnd type="none" w="med" len="med"/>
          </a:ln>
        </p:spPr>
      </p:cxnSp>
      <p:cxnSp>
        <p:nvCxnSpPr>
          <p:cNvPr id="266" name="Google Shape;266;p45"/>
          <p:cNvCxnSpPr/>
          <p:nvPr/>
        </p:nvCxnSpPr>
        <p:spPr>
          <a:xfrm>
            <a:off x="2940102" y="3891397"/>
            <a:ext cx="1158898" cy="0"/>
          </a:xfrm>
          <a:prstGeom prst="straightConnector1">
            <a:avLst/>
          </a:prstGeom>
          <a:noFill/>
          <a:ln w="28575" cap="flat" cmpd="sng">
            <a:solidFill>
              <a:srgbClr val="9FC5E8"/>
            </a:solidFill>
            <a:prstDash val="solid"/>
            <a:round/>
            <a:headEnd type="none" w="med" len="med"/>
            <a:tailEnd type="none" w="med" len="med"/>
          </a:ln>
        </p:spPr>
      </p:cxnSp>
      <p:sp>
        <p:nvSpPr>
          <p:cNvPr id="267" name="Google Shape;267;p45"/>
          <p:cNvSpPr txBox="1"/>
          <p:nvPr/>
        </p:nvSpPr>
        <p:spPr>
          <a:xfrm>
            <a:off x="3550244" y="6169795"/>
            <a:ext cx="2717692" cy="479475"/>
          </a:xfrm>
          <a:prstGeom prst="rect">
            <a:avLst/>
          </a:prstGeom>
          <a:noFill/>
          <a:ln>
            <a:noFill/>
          </a:ln>
        </p:spPr>
        <p:txBody>
          <a:bodyPr spcFirstLastPara="1" wrap="square" lIns="121868" tIns="121868" rIns="121868" bIns="121868" anchor="ctr" anchorCtr="0">
            <a:noAutofit/>
          </a:bodyPr>
          <a:lstStyle/>
          <a:p>
            <a:pPr algn="ctr" defTabSz="1218895">
              <a:buClr>
                <a:srgbClr val="000000"/>
              </a:buClr>
            </a:pPr>
            <a:r>
              <a:rPr lang="en-US" sz="1600" b="1" kern="0">
                <a:solidFill>
                  <a:srgbClr val="FFFFFF"/>
                </a:solidFill>
                <a:latin typeface="Montserrat"/>
                <a:ea typeface="Montserrat"/>
                <a:cs typeface="Montserrat"/>
                <a:sym typeface="Montserrat"/>
              </a:rPr>
              <a:t>AG AND ENERGY COMMODITIES  </a:t>
            </a:r>
            <a:endParaRPr sz="1600" b="1" kern="0">
              <a:solidFill>
                <a:srgbClr val="FFFFFF"/>
              </a:solidFill>
              <a:latin typeface="Montserrat"/>
              <a:ea typeface="Montserrat"/>
              <a:cs typeface="Montserrat"/>
              <a:sym typeface="Montserrat"/>
            </a:endParaRPr>
          </a:p>
        </p:txBody>
      </p:sp>
      <p:sp>
        <p:nvSpPr>
          <p:cNvPr id="268" name="Google Shape;268;p45"/>
          <p:cNvSpPr txBox="1"/>
          <p:nvPr/>
        </p:nvSpPr>
        <p:spPr>
          <a:xfrm>
            <a:off x="5953137" y="6195673"/>
            <a:ext cx="2717692" cy="479475"/>
          </a:xfrm>
          <a:prstGeom prst="rect">
            <a:avLst/>
          </a:prstGeom>
          <a:noFill/>
          <a:ln>
            <a:noFill/>
          </a:ln>
        </p:spPr>
        <p:txBody>
          <a:bodyPr spcFirstLastPara="1" wrap="square" lIns="121868" tIns="121868" rIns="121868" bIns="121868" anchor="ctr" anchorCtr="0">
            <a:noAutofit/>
          </a:bodyPr>
          <a:lstStyle/>
          <a:p>
            <a:pPr algn="ctr" defTabSz="1218895">
              <a:buClr>
                <a:srgbClr val="000000"/>
              </a:buClr>
            </a:pPr>
            <a:r>
              <a:rPr lang="en-US" sz="1600" b="1" kern="0">
                <a:solidFill>
                  <a:srgbClr val="FFFFFF"/>
                </a:solidFill>
                <a:latin typeface="Montserrat"/>
                <a:ea typeface="Montserrat"/>
                <a:cs typeface="Montserrat"/>
                <a:sym typeface="Montserrat"/>
              </a:rPr>
              <a:t>TRUCKLOAD BENCHMARKS</a:t>
            </a:r>
            <a:endParaRPr sz="1600" b="1" kern="0">
              <a:solidFill>
                <a:srgbClr val="FFFFFF"/>
              </a:solidFill>
              <a:latin typeface="Montserrat"/>
              <a:ea typeface="Montserrat"/>
              <a:cs typeface="Montserrat"/>
              <a:sym typeface="Montserrat"/>
            </a:endParaRPr>
          </a:p>
        </p:txBody>
      </p:sp>
      <p:pic>
        <p:nvPicPr>
          <p:cNvPr id="269" name="Google Shape;269;p45"/>
          <p:cNvPicPr preferRelativeResize="0"/>
          <p:nvPr/>
        </p:nvPicPr>
        <p:blipFill rotWithShape="1">
          <a:blip r:embed="rId5">
            <a:alphaModFix/>
          </a:blip>
          <a:srcRect l="3376" r="63487"/>
          <a:stretch/>
        </p:blipFill>
        <p:spPr>
          <a:xfrm>
            <a:off x="6927228" y="5366593"/>
            <a:ext cx="800189" cy="659566"/>
          </a:xfrm>
          <a:prstGeom prst="rect">
            <a:avLst/>
          </a:prstGeom>
          <a:noFill/>
          <a:ln>
            <a:noFill/>
          </a:ln>
        </p:spPr>
      </p:pic>
      <p:pic>
        <p:nvPicPr>
          <p:cNvPr id="270" name="Google Shape;270;p45"/>
          <p:cNvPicPr preferRelativeResize="0"/>
          <p:nvPr/>
        </p:nvPicPr>
        <p:blipFill rotWithShape="1">
          <a:blip r:embed="rId6">
            <a:alphaModFix/>
          </a:blip>
          <a:srcRect t="22365" b="22370"/>
          <a:stretch/>
        </p:blipFill>
        <p:spPr>
          <a:xfrm>
            <a:off x="1690426" y="1480908"/>
            <a:ext cx="1249674" cy="690952"/>
          </a:xfrm>
          <a:prstGeom prst="rect">
            <a:avLst/>
          </a:prstGeom>
          <a:noFill/>
          <a:ln>
            <a:noFill/>
          </a:ln>
        </p:spPr>
      </p:pic>
      <p:pic>
        <p:nvPicPr>
          <p:cNvPr id="271" name="Google Shape;271;p45"/>
          <p:cNvPicPr preferRelativeResize="0"/>
          <p:nvPr/>
        </p:nvPicPr>
        <p:blipFill rotWithShape="1">
          <a:blip r:embed="rId7">
            <a:alphaModFix/>
          </a:blip>
          <a:srcRect t="19" b="29"/>
          <a:stretch/>
        </p:blipFill>
        <p:spPr>
          <a:xfrm>
            <a:off x="1791999" y="2748211"/>
            <a:ext cx="1158898" cy="1158897"/>
          </a:xfrm>
          <a:prstGeom prst="rect">
            <a:avLst/>
          </a:prstGeom>
          <a:noFill/>
          <a:ln>
            <a:noFill/>
          </a:ln>
        </p:spPr>
      </p:pic>
      <p:pic>
        <p:nvPicPr>
          <p:cNvPr id="272" name="Google Shape;272;p45"/>
          <p:cNvPicPr preferRelativeResize="0"/>
          <p:nvPr/>
        </p:nvPicPr>
        <p:blipFill rotWithShape="1">
          <a:blip r:embed="rId8">
            <a:alphaModFix/>
          </a:blip>
          <a:srcRect l="18824" t="7021" r="18824" b="12085"/>
          <a:stretch/>
        </p:blipFill>
        <p:spPr>
          <a:xfrm>
            <a:off x="2154938" y="4508820"/>
            <a:ext cx="722612" cy="937490"/>
          </a:xfrm>
          <a:prstGeom prst="rect">
            <a:avLst/>
          </a:prstGeom>
          <a:noFill/>
          <a:ln>
            <a:noFill/>
          </a:ln>
        </p:spPr>
      </p:pic>
      <p:pic>
        <p:nvPicPr>
          <p:cNvPr id="273" name="Google Shape;273;p45"/>
          <p:cNvPicPr preferRelativeResize="0"/>
          <p:nvPr/>
        </p:nvPicPr>
        <p:blipFill rotWithShape="1">
          <a:blip r:embed="rId9">
            <a:alphaModFix/>
          </a:blip>
          <a:srcRect l="21268" t="8703" r="21263" b="8720"/>
          <a:stretch/>
        </p:blipFill>
        <p:spPr>
          <a:xfrm>
            <a:off x="4003090" y="5174445"/>
            <a:ext cx="718146" cy="1032467"/>
          </a:xfrm>
          <a:prstGeom prst="rect">
            <a:avLst/>
          </a:prstGeom>
          <a:noFill/>
          <a:ln>
            <a:noFill/>
          </a:ln>
        </p:spPr>
      </p:pic>
      <p:pic>
        <p:nvPicPr>
          <p:cNvPr id="274" name="Google Shape;274;p45"/>
          <p:cNvPicPr preferRelativeResize="0"/>
          <p:nvPr/>
        </p:nvPicPr>
        <p:blipFill rotWithShape="1">
          <a:blip r:embed="rId10">
            <a:alphaModFix/>
          </a:blip>
          <a:srcRect l="7869" t="10011" r="7877" b="10019"/>
          <a:stretch/>
        </p:blipFill>
        <p:spPr>
          <a:xfrm>
            <a:off x="739074" y="2827757"/>
            <a:ext cx="1052926" cy="999840"/>
          </a:xfrm>
          <a:prstGeom prst="rect">
            <a:avLst/>
          </a:prstGeom>
          <a:noFill/>
          <a:ln>
            <a:noFill/>
          </a:ln>
        </p:spPr>
      </p:pic>
      <p:pic>
        <p:nvPicPr>
          <p:cNvPr id="275" name="Google Shape;275;p45"/>
          <p:cNvPicPr preferRelativeResize="0"/>
          <p:nvPr/>
        </p:nvPicPr>
        <p:blipFill rotWithShape="1">
          <a:blip r:embed="rId11">
            <a:alphaModFix/>
          </a:blip>
          <a:srcRect/>
          <a:stretch/>
        </p:blipFill>
        <p:spPr>
          <a:xfrm>
            <a:off x="4767858" y="5221934"/>
            <a:ext cx="937490" cy="937490"/>
          </a:xfrm>
          <a:prstGeom prst="rect">
            <a:avLst/>
          </a:prstGeom>
          <a:noFill/>
          <a:ln>
            <a:noFill/>
          </a:ln>
        </p:spPr>
      </p:pic>
      <p:pic>
        <p:nvPicPr>
          <p:cNvPr id="276" name="Google Shape;276;p45"/>
          <p:cNvPicPr preferRelativeResize="0"/>
          <p:nvPr/>
        </p:nvPicPr>
        <p:blipFill rotWithShape="1">
          <a:blip r:embed="rId12">
            <a:alphaModFix/>
          </a:blip>
          <a:srcRect/>
          <a:stretch/>
        </p:blipFill>
        <p:spPr>
          <a:xfrm>
            <a:off x="9636156" y="2809661"/>
            <a:ext cx="1158898" cy="1158898"/>
          </a:xfrm>
          <a:prstGeom prst="rect">
            <a:avLst/>
          </a:prstGeom>
          <a:noFill/>
          <a:ln>
            <a:noFill/>
          </a:ln>
        </p:spPr>
      </p:pic>
      <p:pic>
        <p:nvPicPr>
          <p:cNvPr id="277" name="Google Shape;277;p45"/>
          <p:cNvPicPr preferRelativeResize="0"/>
          <p:nvPr/>
        </p:nvPicPr>
        <p:blipFill rotWithShape="1">
          <a:blip r:embed="rId13">
            <a:alphaModFix/>
          </a:blip>
          <a:srcRect l="15473" t="25962" r="15480" b="25957"/>
          <a:stretch/>
        </p:blipFill>
        <p:spPr>
          <a:xfrm>
            <a:off x="10141624" y="4889786"/>
            <a:ext cx="800192" cy="557183"/>
          </a:xfrm>
          <a:prstGeom prst="rect">
            <a:avLst/>
          </a:prstGeom>
          <a:noFill/>
          <a:ln>
            <a:noFill/>
          </a:ln>
        </p:spPr>
      </p:pic>
      <p:pic>
        <p:nvPicPr>
          <p:cNvPr id="278" name="Google Shape;278;p45"/>
          <p:cNvPicPr preferRelativeResize="0"/>
          <p:nvPr/>
        </p:nvPicPr>
        <p:blipFill rotWithShape="1">
          <a:blip r:embed="rId14">
            <a:alphaModFix/>
          </a:blip>
          <a:srcRect l="10893" t="22413" r="10901" b="22407"/>
          <a:stretch/>
        </p:blipFill>
        <p:spPr>
          <a:xfrm>
            <a:off x="8941988" y="4792478"/>
            <a:ext cx="1052930" cy="742870"/>
          </a:xfrm>
          <a:prstGeom prst="rect">
            <a:avLst/>
          </a:prstGeom>
          <a:noFill/>
          <a:ln>
            <a:noFill/>
          </a:ln>
        </p:spPr>
      </p:pic>
      <p:sp>
        <p:nvSpPr>
          <p:cNvPr id="279" name="Google Shape;279;p45"/>
          <p:cNvSpPr txBox="1">
            <a:spLocks noGrp="1"/>
          </p:cNvSpPr>
          <p:nvPr>
            <p:ph type="sldNum" idx="12"/>
          </p:nvPr>
        </p:nvSpPr>
        <p:spPr>
          <a:xfrm>
            <a:off x="11293669" y="6216897"/>
            <a:ext cx="731409" cy="524663"/>
          </a:xfrm>
          <a:prstGeom prst="rect">
            <a:avLst/>
          </a:prstGeom>
        </p:spPr>
        <p:txBody>
          <a:bodyPr spcFirstLastPara="1" wrap="square" lIns="121868" tIns="121868" rIns="121868" bIns="121868" anchor="ctr" anchorCtr="0">
            <a:noAutofit/>
          </a:bodyPr>
          <a:lstStyle/>
          <a:p>
            <a:pPr defTabSz="1218895">
              <a:buClr>
                <a:srgbClr val="000000"/>
              </a:buClr>
            </a:pPr>
            <a:fld id="{00000000-1234-1234-1234-123412341234}" type="slidenum">
              <a:rPr lang="en-US" kern="0">
                <a:solidFill>
                  <a:srgbClr val="595959"/>
                </a:solidFill>
                <a:latin typeface="Arial"/>
                <a:cs typeface="Arial"/>
                <a:sym typeface="Arial"/>
              </a:rPr>
              <a:pPr defTabSz="1218895">
                <a:buClr>
                  <a:srgbClr val="000000"/>
                </a:buClr>
              </a:pPr>
              <a:t>10</a:t>
            </a:fld>
            <a:endParaRPr kern="0">
              <a:solidFill>
                <a:srgbClr val="595959"/>
              </a:solidFill>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3" name="Picture 12" descr="Transition Background-01.png"/>
          <p:cNvPicPr>
            <a:picLocks noChangeAspect="1"/>
          </p:cNvPicPr>
          <p:nvPr/>
        </p:nvPicPr>
        <p:blipFill>
          <a:blip r:embed="rId2"/>
          <a:stretch>
            <a:fillRect/>
          </a:stretch>
        </p:blipFill>
        <p:spPr>
          <a:xfrm>
            <a:off x="0" y="4284"/>
            <a:ext cx="12192000" cy="6853716"/>
          </a:xfrm>
          <a:prstGeom prst="rect">
            <a:avLst/>
          </a:prstGeom>
        </p:spPr>
      </p:pic>
      <p:sp>
        <p:nvSpPr>
          <p:cNvPr id="14" name="Text Placeholder 1">
            <a:extLst>
              <a:ext uri="{FF2B5EF4-FFF2-40B4-BE49-F238E27FC236}">
                <a16:creationId xmlns:a16="http://schemas.microsoft.com/office/drawing/2014/main" id="{4B5B55C2-A701-4D52-BB1E-FA888C54066B}"/>
              </a:ext>
            </a:extLst>
          </p:cNvPr>
          <p:cNvSpPr txBox="1">
            <a:spLocks/>
          </p:cNvSpPr>
          <p:nvPr/>
        </p:nvSpPr>
        <p:spPr>
          <a:xfrm>
            <a:off x="4149998" y="2671408"/>
            <a:ext cx="3945723" cy="600787"/>
          </a:xfrm>
          <a:prstGeom prst="rect">
            <a:avLst/>
          </a:prstGeom>
        </p:spPr>
        <p:txBody>
          <a:bodyPr vert="horz" wrap="square" lIns="91440" tIns="45720" rIns="91440" bIns="45720" rtlCol="0" anchor="t">
            <a:noAutofit/>
          </a:bodyPr>
          <a:lstStyle/>
          <a:p>
            <a:pPr lvl="0" algn="ctr" defTabSz="914400">
              <a:lnSpc>
                <a:spcPct val="90000"/>
              </a:lnSpc>
              <a:spcBef>
                <a:spcPts val="1000"/>
              </a:spcBef>
              <a:defRPr/>
            </a:pPr>
            <a:r>
              <a:rPr lang="en-US" sz="5400" dirty="0">
                <a:solidFill>
                  <a:schemeClr val="bg1"/>
                </a:solidFill>
                <a:latin typeface="Rockwell"/>
                <a:ea typeface="Aktiv Grotesk Light" panose="020B0404020202020204" pitchFamily="34" charset="0"/>
                <a:cs typeface="Rockwell"/>
              </a:rPr>
              <a:t>Freight Market</a:t>
            </a:r>
            <a:endParaRPr kumimoji="0" lang="en-US" sz="5400" b="0" i="0" u="none" strike="noStrike" kern="1200" cap="none" normalizeH="0" baseline="0" noProof="0" dirty="0">
              <a:ln>
                <a:noFill/>
              </a:ln>
              <a:solidFill>
                <a:schemeClr val="bg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5B55C2-A701-4D52-BB1E-FA888C54066B}"/>
              </a:ext>
            </a:extLst>
          </p:cNvPr>
          <p:cNvSpPr txBox="1">
            <a:spLocks/>
          </p:cNvSpPr>
          <p:nvPr/>
        </p:nvSpPr>
        <p:spPr>
          <a:xfrm>
            <a:off x="554840" y="505700"/>
            <a:ext cx="11024544" cy="967501"/>
          </a:xfrm>
          <a:prstGeom prst="rect">
            <a:avLst/>
          </a:prstGeom>
        </p:spPr>
        <p:txBody>
          <a:bodyPr vert="horz" lIns="91440" tIns="45720" rIns="91440" bIns="45720" rtlCol="0">
            <a:normAutofit/>
          </a:bodyPr>
          <a:lstStyle/>
          <a:p>
            <a:pPr lvl="0" defTabSz="914400">
              <a:lnSpc>
                <a:spcPct val="90000"/>
              </a:lnSpc>
              <a:spcBef>
                <a:spcPts val="1000"/>
              </a:spcBef>
              <a:defRPr/>
            </a:pPr>
            <a:r>
              <a:rPr lang="en-US" sz="4000" dirty="0">
                <a:latin typeface="Rockwell"/>
                <a:ea typeface="Aktiv Grotesk Light" panose="020B0404020202020204" pitchFamily="34" charset="0"/>
                <a:cs typeface="Rockwell"/>
              </a:rPr>
              <a:t>Freight Market – Major Players</a:t>
            </a:r>
            <a:endParaRPr kumimoji="0" lang="en-US" sz="4000" b="0" i="0" u="none" strike="noStrike" kern="1200" cap="none" spc="0" normalizeH="0" baseline="0" noProof="0" dirty="0">
              <a:ln>
                <a:noFill/>
              </a:ln>
              <a:solidFill>
                <a:schemeClr val="tx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
        <p:nvSpPr>
          <p:cNvPr id="86"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5" name="Picture 84" descr="Redwood Presentation logo.png"/>
          <p:cNvPicPr>
            <a:picLocks noChangeAspect="1"/>
          </p:cNvPicPr>
          <p:nvPr/>
        </p:nvPicPr>
        <p:blipFill>
          <a:blip r:embed="rId2"/>
          <a:stretch>
            <a:fillRect/>
          </a:stretch>
        </p:blipFill>
        <p:spPr>
          <a:xfrm>
            <a:off x="655826" y="6355080"/>
            <a:ext cx="1718624" cy="243840"/>
          </a:xfrm>
          <a:prstGeom prst="rect">
            <a:avLst/>
          </a:prstGeom>
        </p:spPr>
      </p:pic>
      <p:sp>
        <p:nvSpPr>
          <p:cNvPr id="88" name="Content Placeholder 2">
            <a:extLst>
              <a:ext uri="{FF2B5EF4-FFF2-40B4-BE49-F238E27FC236}">
                <a16:creationId xmlns:a16="http://schemas.microsoft.com/office/drawing/2014/main" id="{F0131C83-4743-4F77-A081-785903DEBBB6}"/>
              </a:ext>
            </a:extLst>
          </p:cNvPr>
          <p:cNvSpPr txBox="1">
            <a:spLocks/>
          </p:cNvSpPr>
          <p:nvPr/>
        </p:nvSpPr>
        <p:spPr bwMode="auto">
          <a:xfrm>
            <a:off x="4470400" y="3860246"/>
            <a:ext cx="3552994" cy="27383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100000"/>
              <a:buFont typeface="Arial" pitchFamily="34" charset="0"/>
              <a:buChar char="•"/>
              <a:defRPr sz="2400">
                <a:solidFill>
                  <a:schemeClr val="tx1"/>
                </a:solidFill>
                <a:latin typeface="+mn-lt"/>
                <a:ea typeface="+mn-ea"/>
                <a:cs typeface="+mn-cs"/>
              </a:defRPr>
            </a:lvl1pPr>
            <a:lvl2pPr marL="881063" indent="-514350" algn="l" rtl="0" eaLnBrk="0" fontAlgn="base" hangingPunct="0">
              <a:spcBef>
                <a:spcPts val="550"/>
              </a:spcBef>
              <a:spcAft>
                <a:spcPct val="0"/>
              </a:spcAft>
              <a:buClr>
                <a:schemeClr val="accent1"/>
              </a:buClr>
              <a:buSzPct val="70000"/>
              <a:buFont typeface="Tw Cen MT" pitchFamily="34" charset="0"/>
              <a:buChar char="–"/>
              <a:defRPr sz="2000">
                <a:solidFill>
                  <a:schemeClr val="tx1"/>
                </a:solidFill>
                <a:latin typeface="+mn-lt"/>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1800">
                <a:solidFill>
                  <a:schemeClr val="tx1"/>
                </a:solidFill>
                <a:latin typeface="+mn-lt"/>
              </a:defRPr>
            </a:lvl3pPr>
            <a:lvl4pPr marL="1371600" indent="-228600" algn="l" rtl="0" eaLnBrk="0" fontAlgn="base" hangingPunct="0">
              <a:spcBef>
                <a:spcPts val="400"/>
              </a:spcBef>
              <a:spcAft>
                <a:spcPct val="0"/>
              </a:spcAft>
              <a:buClr>
                <a:srgbClr val="A28E6A"/>
              </a:buClr>
              <a:buSzPct val="75000"/>
              <a:buFont typeface="Wingdings" pitchFamily="2" charset="2"/>
              <a:buChar char=""/>
              <a:defRPr sz="2000">
                <a:solidFill>
                  <a:schemeClr val="tx1"/>
                </a:solidFill>
                <a:latin typeface="+mn-lt"/>
              </a:defRPr>
            </a:lvl4pPr>
            <a:lvl5pPr marL="1828800" indent="-228600" algn="l" rtl="0" eaLnBrk="0" fontAlgn="base" hangingPunct="0">
              <a:spcBef>
                <a:spcPts val="400"/>
              </a:spcBef>
              <a:spcAft>
                <a:spcPct val="0"/>
              </a:spcAft>
              <a:buClr>
                <a:srgbClr val="956251"/>
              </a:buClr>
              <a:buSzPct val="65000"/>
              <a:buFont typeface="Wingdings" pitchFamily="2" charset="2"/>
              <a:buChar char=""/>
              <a:defRPr sz="2000">
                <a:solidFill>
                  <a:schemeClr val="tx1"/>
                </a:solidFill>
                <a:latin typeface="+mn-lt"/>
              </a:defRPr>
            </a:lvl5pPr>
            <a:lvl6pPr marL="22860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6pPr>
            <a:lvl7pPr marL="27432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7pPr>
            <a:lvl8pPr marL="32004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8pPr>
            <a:lvl9pPr marL="36576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9pPr>
          </a:lstStyle>
          <a:p>
            <a:r>
              <a:rPr lang="en-US" sz="1600" b="1" kern="0" dirty="0"/>
              <a:t>Freight Intermediaries:  </a:t>
            </a:r>
            <a:r>
              <a:rPr lang="en-US" sz="1600" kern="0" dirty="0"/>
              <a:t>Are parties like brokers that perform services that help match Shippers and Carriers, or provide other value add services.</a:t>
            </a:r>
            <a:endParaRPr lang="en-US" sz="1600" b="1" kern="0" dirty="0"/>
          </a:p>
          <a:p>
            <a:r>
              <a:rPr lang="en-US" sz="1600" b="1" kern="0" dirty="0"/>
              <a:t>Freight Brokerage: </a:t>
            </a:r>
            <a:r>
              <a:rPr lang="en-US" sz="1600" kern="0" dirty="0"/>
              <a:t>is a ~ $90 Billion segment of the broader ~ $200 B 3PL (Third-Party Logistics) industry in the U.S.</a:t>
            </a:r>
          </a:p>
        </p:txBody>
      </p:sp>
      <p:pic>
        <p:nvPicPr>
          <p:cNvPr id="89" name="Graphic 88" descr="Truck">
            <a:extLst>
              <a:ext uri="{FF2B5EF4-FFF2-40B4-BE49-F238E27FC236}">
                <a16:creationId xmlns:a16="http://schemas.microsoft.com/office/drawing/2014/main" id="{9CE82C75-DF8A-4DFE-91E1-BE026C8B5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7857" y="2099385"/>
            <a:ext cx="1015871" cy="1015871"/>
          </a:xfrm>
          <a:prstGeom prst="rect">
            <a:avLst/>
          </a:prstGeom>
        </p:spPr>
      </p:pic>
      <p:pic>
        <p:nvPicPr>
          <p:cNvPr id="90" name="Graphic 89" descr="Box">
            <a:extLst>
              <a:ext uri="{FF2B5EF4-FFF2-40B4-BE49-F238E27FC236}">
                <a16:creationId xmlns:a16="http://schemas.microsoft.com/office/drawing/2014/main" id="{C3F6259E-8A56-43E7-8D87-F0A1F2ABC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007" y="2351565"/>
            <a:ext cx="1113050" cy="1113050"/>
          </a:xfrm>
          <a:prstGeom prst="rect">
            <a:avLst/>
          </a:prstGeom>
        </p:spPr>
      </p:pic>
      <p:sp>
        <p:nvSpPr>
          <p:cNvPr id="91" name="Rectangle 90">
            <a:extLst>
              <a:ext uri="{FF2B5EF4-FFF2-40B4-BE49-F238E27FC236}">
                <a16:creationId xmlns:a16="http://schemas.microsoft.com/office/drawing/2014/main" id="{4D2D8B12-C523-4FDF-8B90-77A27DDC860F}"/>
              </a:ext>
            </a:extLst>
          </p:cNvPr>
          <p:cNvSpPr/>
          <p:nvPr/>
        </p:nvSpPr>
        <p:spPr>
          <a:xfrm>
            <a:off x="379412" y="3860523"/>
            <a:ext cx="3552994" cy="23083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19088" indent="-319088">
              <a:spcBef>
                <a:spcPts val="700"/>
              </a:spcBef>
              <a:buClr>
                <a:schemeClr val="accent2"/>
              </a:buClr>
              <a:buSzPct val="100000"/>
              <a:buFont typeface="Arial" pitchFamily="34" charset="0"/>
              <a:buChar char="•"/>
            </a:pPr>
            <a:r>
              <a:rPr lang="en-US" sz="1600" b="1" kern="0" dirty="0"/>
              <a:t>Shippers:  </a:t>
            </a:r>
            <a:r>
              <a:rPr lang="en-US" sz="1600" kern="0" dirty="0"/>
              <a:t>Are the owners / controllers of this freight.  Think of them as the company that produces goods, or arranges for their delivery to a location.</a:t>
            </a:r>
          </a:p>
        </p:txBody>
      </p:sp>
      <p:pic>
        <p:nvPicPr>
          <p:cNvPr id="92" name="Graphic 91" descr="Call center">
            <a:extLst>
              <a:ext uri="{FF2B5EF4-FFF2-40B4-BE49-F238E27FC236}">
                <a16:creationId xmlns:a16="http://schemas.microsoft.com/office/drawing/2014/main" id="{7D0C519E-AA7A-44D2-95A8-AB723FC9BB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86433" y="2304070"/>
            <a:ext cx="1215957" cy="1215957"/>
          </a:xfrm>
          <a:prstGeom prst="rect">
            <a:avLst/>
          </a:prstGeom>
        </p:spPr>
      </p:pic>
      <p:pic>
        <p:nvPicPr>
          <p:cNvPr id="93" name="Picture 92" descr="A close up of a logo&#10;&#10;Description automatically generated">
            <a:extLst>
              <a:ext uri="{FF2B5EF4-FFF2-40B4-BE49-F238E27FC236}">
                <a16:creationId xmlns:a16="http://schemas.microsoft.com/office/drawing/2014/main" id="{22676D1E-7983-4286-A285-56C48DD0630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7094" b="37094"/>
          <a:stretch/>
        </p:blipFill>
        <p:spPr>
          <a:xfrm>
            <a:off x="9537981" y="1715617"/>
            <a:ext cx="1733297" cy="447389"/>
          </a:xfrm>
          <a:prstGeom prst="rect">
            <a:avLst/>
          </a:prstGeom>
        </p:spPr>
      </p:pic>
      <p:pic>
        <p:nvPicPr>
          <p:cNvPr id="94" name="Picture 4" descr="Image result for container ship png black">
            <a:extLst>
              <a:ext uri="{FF2B5EF4-FFF2-40B4-BE49-F238E27FC236}">
                <a16:creationId xmlns:a16="http://schemas.microsoft.com/office/drawing/2014/main" id="{7CA1D798-EDB4-4D38-BE9E-C0D260ADD8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9144" y="2304070"/>
            <a:ext cx="1733296" cy="1733296"/>
          </a:xfrm>
          <a:prstGeom prst="rect">
            <a:avLst/>
          </a:prstGeom>
          <a:noFill/>
          <a:extLst>
            <a:ext uri="{909E8E84-426E-40DD-AFC4-6F175D3DCCD1}">
              <a14:hiddenFill xmlns:a14="http://schemas.microsoft.com/office/drawing/2010/main">
                <a:solidFill>
                  <a:srgbClr val="FFFFFF"/>
                </a:solidFill>
              </a14:hiddenFill>
            </a:ext>
          </a:extLst>
        </p:spPr>
      </p:pic>
      <p:sp>
        <p:nvSpPr>
          <p:cNvPr id="95" name="Content Placeholder 2">
            <a:extLst>
              <a:ext uri="{FF2B5EF4-FFF2-40B4-BE49-F238E27FC236}">
                <a16:creationId xmlns:a16="http://schemas.microsoft.com/office/drawing/2014/main" id="{7CBE73AA-99D4-430F-8AB3-5211C69FFE75}"/>
              </a:ext>
            </a:extLst>
          </p:cNvPr>
          <p:cNvSpPr txBox="1">
            <a:spLocks/>
          </p:cNvSpPr>
          <p:nvPr/>
        </p:nvSpPr>
        <p:spPr bwMode="auto">
          <a:xfrm>
            <a:off x="8719186" y="3860523"/>
            <a:ext cx="3242627" cy="23083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100000"/>
              <a:buFont typeface="Arial" pitchFamily="34" charset="0"/>
              <a:buChar char="•"/>
              <a:defRPr sz="2400">
                <a:solidFill>
                  <a:schemeClr val="tx1"/>
                </a:solidFill>
                <a:latin typeface="+mn-lt"/>
                <a:ea typeface="+mn-ea"/>
                <a:cs typeface="+mn-cs"/>
              </a:defRPr>
            </a:lvl1pPr>
            <a:lvl2pPr marL="881063" indent="-514350" algn="l" rtl="0" eaLnBrk="0" fontAlgn="base" hangingPunct="0">
              <a:spcBef>
                <a:spcPts val="550"/>
              </a:spcBef>
              <a:spcAft>
                <a:spcPct val="0"/>
              </a:spcAft>
              <a:buClr>
                <a:schemeClr val="accent1"/>
              </a:buClr>
              <a:buSzPct val="70000"/>
              <a:buFont typeface="Tw Cen MT" pitchFamily="34" charset="0"/>
              <a:buChar char="–"/>
              <a:defRPr sz="2000">
                <a:solidFill>
                  <a:schemeClr val="tx1"/>
                </a:solidFill>
                <a:latin typeface="+mn-lt"/>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1800">
                <a:solidFill>
                  <a:schemeClr val="tx1"/>
                </a:solidFill>
                <a:latin typeface="+mn-lt"/>
              </a:defRPr>
            </a:lvl3pPr>
            <a:lvl4pPr marL="1371600" indent="-228600" algn="l" rtl="0" eaLnBrk="0" fontAlgn="base" hangingPunct="0">
              <a:spcBef>
                <a:spcPts val="400"/>
              </a:spcBef>
              <a:spcAft>
                <a:spcPct val="0"/>
              </a:spcAft>
              <a:buClr>
                <a:srgbClr val="A28E6A"/>
              </a:buClr>
              <a:buSzPct val="75000"/>
              <a:buFont typeface="Wingdings" pitchFamily="2" charset="2"/>
              <a:buChar char=""/>
              <a:defRPr sz="2000">
                <a:solidFill>
                  <a:schemeClr val="tx1"/>
                </a:solidFill>
                <a:latin typeface="+mn-lt"/>
              </a:defRPr>
            </a:lvl4pPr>
            <a:lvl5pPr marL="1828800" indent="-228600" algn="l" rtl="0" eaLnBrk="0" fontAlgn="base" hangingPunct="0">
              <a:spcBef>
                <a:spcPts val="400"/>
              </a:spcBef>
              <a:spcAft>
                <a:spcPct val="0"/>
              </a:spcAft>
              <a:buClr>
                <a:srgbClr val="956251"/>
              </a:buClr>
              <a:buSzPct val="65000"/>
              <a:buFont typeface="Wingdings" pitchFamily="2" charset="2"/>
              <a:buChar char=""/>
              <a:defRPr sz="2000">
                <a:solidFill>
                  <a:schemeClr val="tx1"/>
                </a:solidFill>
                <a:latin typeface="+mn-lt"/>
              </a:defRPr>
            </a:lvl5pPr>
            <a:lvl6pPr marL="22860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6pPr>
            <a:lvl7pPr marL="27432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7pPr>
            <a:lvl8pPr marL="32004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8pPr>
            <a:lvl9pPr marL="36576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9pPr>
          </a:lstStyle>
          <a:p>
            <a:r>
              <a:rPr lang="en-US" sz="1600" b="1" kern="0" dirty="0"/>
              <a:t>Carriers:  </a:t>
            </a:r>
            <a:r>
              <a:rPr lang="en-US" sz="1600" kern="0" dirty="0"/>
              <a:t>Party that performs the actual act of transporting goods.  These parties either contract through intermediaries or directly with shippers.</a:t>
            </a:r>
            <a:r>
              <a:rPr lang="en-US" sz="1600" b="1" kern="0" dirty="0"/>
              <a:t> </a:t>
            </a:r>
            <a:endParaRPr lang="en-US" sz="1600" kern="0" dirty="0"/>
          </a:p>
        </p:txBody>
      </p:sp>
      <p:pic>
        <p:nvPicPr>
          <p:cNvPr id="96" name="Graphic 95" descr="Box">
            <a:extLst>
              <a:ext uri="{FF2B5EF4-FFF2-40B4-BE49-F238E27FC236}">
                <a16:creationId xmlns:a16="http://schemas.microsoft.com/office/drawing/2014/main" id="{C341FAD5-6FFF-4591-A351-AA3771B9F1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9801" y="2351565"/>
            <a:ext cx="1113050" cy="1113050"/>
          </a:xfrm>
          <a:prstGeom prst="rect">
            <a:avLst/>
          </a:prstGeom>
        </p:spPr>
      </p:pic>
      <p:sp>
        <p:nvSpPr>
          <p:cNvPr id="97" name="Arrow: Right 96">
            <a:extLst>
              <a:ext uri="{FF2B5EF4-FFF2-40B4-BE49-F238E27FC236}">
                <a16:creationId xmlns:a16="http://schemas.microsoft.com/office/drawing/2014/main" id="{E13031A9-4D77-45E0-BC85-13A2B4D09615}"/>
              </a:ext>
            </a:extLst>
          </p:cNvPr>
          <p:cNvSpPr/>
          <p:nvPr/>
        </p:nvSpPr>
        <p:spPr bwMode="auto">
          <a:xfrm>
            <a:off x="3525976" y="2640299"/>
            <a:ext cx="793635" cy="660314"/>
          </a:xfrm>
          <a:prstGeom prst="rightArrow">
            <a:avLst/>
          </a:prstGeom>
          <a:solidFill>
            <a:schemeClr val="tx1"/>
          </a:solidFill>
          <a:ln w="9525" cap="flat" cmpd="sng" algn="ctr">
            <a:solidFill>
              <a:schemeClr val="tx1"/>
            </a:solidFill>
            <a:prstDash val="solid"/>
            <a:round/>
            <a:headEnd type="none" w="sm" len="sm"/>
            <a:tailEnd type="none" w="sm" len="sm"/>
          </a:ln>
          <a:effectLst/>
        </p:spPr>
        <p:txBody>
          <a:bodyPr vert="horz" wrap="square" lIns="92075" tIns="46038" rIns="92075" bIns="46038" numCol="1" rtlCol="0" anchor="b" anchorCtr="0" compatLnSpc="1">
            <a:prstTxWarp prst="textNoShape">
              <a:avLst/>
            </a:prstTxWarp>
          </a:bodyPr>
          <a:lstStyle/>
          <a:p>
            <a:pPr defTabSz="914400" eaLnBrk="0" fontAlgn="base" hangingPunct="0">
              <a:spcBef>
                <a:spcPct val="0"/>
              </a:spcBef>
              <a:spcAft>
                <a:spcPct val="0"/>
              </a:spcAft>
            </a:pPr>
            <a:endParaRPr lang="en-US" sz="2400">
              <a:ln>
                <a:solidFill>
                  <a:sysClr val="windowText" lastClr="000000"/>
                </a:solidFill>
              </a:ln>
              <a:solidFill>
                <a:sysClr val="windowText" lastClr="000000"/>
              </a:solidFill>
              <a:latin typeface="Times New Roman" pitchFamily="18" charset="0"/>
              <a:ea typeface="굴림" charset="-127"/>
            </a:endParaRPr>
          </a:p>
        </p:txBody>
      </p:sp>
      <p:sp>
        <p:nvSpPr>
          <p:cNvPr id="98" name="Arrow: Right 97">
            <a:extLst>
              <a:ext uri="{FF2B5EF4-FFF2-40B4-BE49-F238E27FC236}">
                <a16:creationId xmlns:a16="http://schemas.microsoft.com/office/drawing/2014/main" id="{2A184A59-3786-49BB-93D0-BFFD07FEBCF0}"/>
              </a:ext>
            </a:extLst>
          </p:cNvPr>
          <p:cNvSpPr/>
          <p:nvPr/>
        </p:nvSpPr>
        <p:spPr bwMode="auto">
          <a:xfrm>
            <a:off x="7753559" y="2640299"/>
            <a:ext cx="793635" cy="660314"/>
          </a:xfrm>
          <a:prstGeom prst="rightArrow">
            <a:avLst/>
          </a:prstGeom>
          <a:solidFill>
            <a:schemeClr val="tx1"/>
          </a:solidFill>
          <a:ln w="9525" cap="flat" cmpd="sng" algn="ctr">
            <a:solidFill>
              <a:schemeClr val="tx1"/>
            </a:solidFill>
            <a:prstDash val="solid"/>
            <a:round/>
            <a:headEnd type="none" w="sm" len="sm"/>
            <a:tailEnd type="none" w="sm" len="sm"/>
          </a:ln>
          <a:effectLst/>
        </p:spPr>
        <p:txBody>
          <a:bodyPr vert="horz" wrap="square" lIns="92075" tIns="46038" rIns="92075" bIns="46038" numCol="1" rtlCol="0" anchor="b" anchorCtr="0" compatLnSpc="1">
            <a:prstTxWarp prst="textNoShape">
              <a:avLst/>
            </a:prstTxWarp>
          </a:bodyPr>
          <a:lstStyle/>
          <a:p>
            <a:pPr defTabSz="914400" eaLnBrk="0" fontAlgn="base" hangingPunct="0">
              <a:spcBef>
                <a:spcPct val="0"/>
              </a:spcBef>
              <a:spcAft>
                <a:spcPct val="0"/>
              </a:spcAft>
            </a:pPr>
            <a:endParaRPr lang="en-US" sz="2400">
              <a:ln>
                <a:solidFill>
                  <a:sysClr val="windowText" lastClr="000000"/>
                </a:solidFill>
              </a:ln>
              <a:solidFill>
                <a:sysClr val="windowText" lastClr="000000"/>
              </a:solidFill>
              <a:latin typeface="Times New Roman" pitchFamily="18" charset="0"/>
              <a:ea typeface="굴림" charset="-127"/>
            </a:endParaRPr>
          </a:p>
        </p:txBody>
      </p:sp>
    </p:spTree>
    <p:extLst>
      <p:ext uri="{BB962C8B-B14F-4D97-AF65-F5344CB8AC3E}">
        <p14:creationId xmlns:p14="http://schemas.microsoft.com/office/powerpoint/2010/main" val="28655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5B55C2-A701-4D52-BB1E-FA888C54066B}"/>
              </a:ext>
            </a:extLst>
          </p:cNvPr>
          <p:cNvSpPr txBox="1">
            <a:spLocks/>
          </p:cNvSpPr>
          <p:nvPr/>
        </p:nvSpPr>
        <p:spPr>
          <a:xfrm>
            <a:off x="554840" y="505700"/>
            <a:ext cx="11024544" cy="967501"/>
          </a:xfrm>
          <a:prstGeom prst="rect">
            <a:avLst/>
          </a:prstGeom>
        </p:spPr>
        <p:txBody>
          <a:bodyPr vert="horz" lIns="91440" tIns="45720" rIns="91440" bIns="45720" rtlCol="0">
            <a:normAutofit/>
          </a:bodyPr>
          <a:lstStyle/>
          <a:p>
            <a:pPr lvl="0" defTabSz="914400">
              <a:lnSpc>
                <a:spcPct val="90000"/>
              </a:lnSpc>
              <a:spcBef>
                <a:spcPts val="1000"/>
              </a:spcBef>
              <a:defRPr/>
            </a:pPr>
            <a:r>
              <a:rPr lang="en-US" sz="4000" dirty="0">
                <a:latin typeface="Rockwell"/>
                <a:ea typeface="Aktiv Grotesk Light" panose="020B0404020202020204" pitchFamily="34" charset="0"/>
                <a:cs typeface="Rockwell"/>
              </a:rPr>
              <a:t>Why is this important as a Shipper?</a:t>
            </a:r>
            <a:endParaRPr kumimoji="0" lang="en-US" sz="4000" b="0" i="0" u="none" strike="noStrike" kern="1200" cap="none" spc="0" normalizeH="0" baseline="0" noProof="0" dirty="0">
              <a:ln>
                <a:noFill/>
              </a:ln>
              <a:solidFill>
                <a:schemeClr val="tx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
        <p:nvSpPr>
          <p:cNvPr id="86"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5" name="Picture 84" descr="Redwood Presentation logo.png"/>
          <p:cNvPicPr>
            <a:picLocks noChangeAspect="1"/>
          </p:cNvPicPr>
          <p:nvPr/>
        </p:nvPicPr>
        <p:blipFill>
          <a:blip r:embed="rId2"/>
          <a:stretch>
            <a:fillRect/>
          </a:stretch>
        </p:blipFill>
        <p:spPr>
          <a:xfrm>
            <a:off x="655826" y="6355080"/>
            <a:ext cx="1718624" cy="243840"/>
          </a:xfrm>
          <a:prstGeom prst="rect">
            <a:avLst/>
          </a:prstGeom>
        </p:spPr>
      </p:pic>
      <p:sp>
        <p:nvSpPr>
          <p:cNvPr id="2" name="Rectangle 1">
            <a:extLst>
              <a:ext uri="{FF2B5EF4-FFF2-40B4-BE49-F238E27FC236}">
                <a16:creationId xmlns:a16="http://schemas.microsoft.com/office/drawing/2014/main" id="{07FF5D20-FC14-4966-9FB6-F756337D9297}"/>
              </a:ext>
            </a:extLst>
          </p:cNvPr>
          <p:cNvSpPr/>
          <p:nvPr/>
        </p:nvSpPr>
        <p:spPr>
          <a:xfrm>
            <a:off x="5630388" y="1585356"/>
            <a:ext cx="6092825" cy="3970318"/>
          </a:xfrm>
          <a:prstGeom prst="rect">
            <a:avLst/>
          </a:prstGeom>
        </p:spPr>
        <p:txBody>
          <a:bodyPr>
            <a:spAutoFit/>
          </a:bodyPr>
          <a:lstStyle/>
          <a:p>
            <a:r>
              <a:rPr lang="en-US" i="1" dirty="0">
                <a:latin typeface="Source Sans Pro" panose="020B0503030403020204" pitchFamily="34" charset="0"/>
              </a:rPr>
              <a:t>Shippers were </a:t>
            </a:r>
            <a:r>
              <a:rPr lang="en-US" b="1" i="1" dirty="0">
                <a:latin typeface="Source Sans Pro" panose="020B0503030403020204" pitchFamily="34" charset="0"/>
              </a:rPr>
              <a:t>hurt “tremendously” in last year’s first-half capacity crunch</a:t>
            </a:r>
            <a:r>
              <a:rPr lang="en-US" i="1" dirty="0">
                <a:latin typeface="Source Sans Pro" panose="020B0503030403020204" pitchFamily="34" charset="0"/>
              </a:rPr>
              <a:t>, David Parker, chair and CEO of Covenant Transportation Group (CTG), a truckload operator, said in a Jan. 24 earnings call with Wall Street analysts. </a:t>
            </a:r>
            <a:r>
              <a:rPr lang="en-US" b="1" i="1" dirty="0">
                <a:latin typeface="Source Sans Pro" panose="020B0503030403020204" pitchFamily="34" charset="0"/>
              </a:rPr>
              <a:t>“I don't know of one customer that we've got that was not impacted in 2018,</a:t>
            </a:r>
            <a:r>
              <a:rPr lang="en-US" i="1" dirty="0">
                <a:latin typeface="Source Sans Pro" panose="020B0503030403020204" pitchFamily="34" charset="0"/>
              </a:rPr>
              <a:t>” he said. “And the meaning of that has not been lost on them.”</a:t>
            </a:r>
          </a:p>
          <a:p>
            <a:endParaRPr lang="en-US" i="1" dirty="0">
              <a:latin typeface="Source Sans Pro" panose="020B0503030403020204" pitchFamily="34" charset="0"/>
            </a:endParaRPr>
          </a:p>
          <a:p>
            <a:r>
              <a:rPr lang="en-US" i="1" dirty="0">
                <a:latin typeface="Source Sans Pro" panose="020B0503030403020204" pitchFamily="34" charset="0"/>
              </a:rPr>
              <a:t>US shippers are wary of a repeat of last year’s capacity crunch and price hikes. “</a:t>
            </a:r>
            <a:r>
              <a:rPr lang="en-US" b="1" i="1" dirty="0">
                <a:latin typeface="Source Sans Pro" panose="020B0503030403020204" pitchFamily="34" charset="0"/>
              </a:rPr>
              <a:t>A transportation manager’s job will be gone if he has another 2018 out there and can't move his freight</a:t>
            </a:r>
            <a:r>
              <a:rPr lang="en-US" i="1" dirty="0">
                <a:latin typeface="Source Sans Pro" panose="020B0503030403020204" pitchFamily="34" charset="0"/>
              </a:rPr>
              <a:t>,” Parker said. “They are not sitting there telling me that we've got to reduce pricing or we're going to get kicked out. We're not having those kinds of conversations.”</a:t>
            </a:r>
          </a:p>
        </p:txBody>
      </p:sp>
      <p:sp>
        <p:nvSpPr>
          <p:cNvPr id="5" name="TextBox 4">
            <a:extLst>
              <a:ext uri="{FF2B5EF4-FFF2-40B4-BE49-F238E27FC236}">
                <a16:creationId xmlns:a16="http://schemas.microsoft.com/office/drawing/2014/main" id="{E3A2A918-97B3-4388-8B55-3A13F0C2C019}"/>
              </a:ext>
            </a:extLst>
          </p:cNvPr>
          <p:cNvSpPr txBox="1"/>
          <p:nvPr/>
        </p:nvSpPr>
        <p:spPr>
          <a:xfrm>
            <a:off x="1065212" y="2667000"/>
            <a:ext cx="3733800" cy="1908215"/>
          </a:xfrm>
          <a:prstGeom prst="rect">
            <a:avLst/>
          </a:prstGeom>
          <a:solidFill>
            <a:srgbClr val="920000"/>
          </a:solidFill>
        </p:spPr>
        <p:txBody>
          <a:bodyPr wrap="square" rtlCol="0">
            <a:spAutoFit/>
          </a:bodyPr>
          <a:lstStyle/>
          <a:p>
            <a:pPr algn="ctr"/>
            <a:r>
              <a:rPr lang="en-US" sz="2000" dirty="0">
                <a:solidFill>
                  <a:schemeClr val="bg1"/>
                </a:solidFill>
                <a:latin typeface="Rockwell" panose="02060603020205020403" pitchFamily="18" charset="0"/>
              </a:rPr>
              <a:t>U.S. Shippers </a:t>
            </a:r>
          </a:p>
          <a:p>
            <a:pPr algn="ctr"/>
            <a:r>
              <a:rPr lang="en-US" sz="4000" b="1" dirty="0">
                <a:solidFill>
                  <a:schemeClr val="bg1"/>
                </a:solidFill>
                <a:latin typeface="Rockwell" panose="02060603020205020403" pitchFamily="18" charset="0"/>
              </a:rPr>
              <a:t>Spent</a:t>
            </a:r>
          </a:p>
          <a:p>
            <a:pPr algn="ctr"/>
            <a:r>
              <a:rPr lang="en-US" sz="4000" b="1" dirty="0">
                <a:solidFill>
                  <a:schemeClr val="bg1"/>
                </a:solidFill>
                <a:latin typeface="Rockwell" panose="02060603020205020403" pitchFamily="18" charset="0"/>
              </a:rPr>
              <a:t>$1.64 Trillion </a:t>
            </a:r>
            <a:endParaRPr lang="en-US" b="1" dirty="0">
              <a:solidFill>
                <a:schemeClr val="bg1"/>
              </a:solidFill>
              <a:latin typeface="Rockwell" panose="02060603020205020403" pitchFamily="18" charset="0"/>
            </a:endParaRPr>
          </a:p>
          <a:p>
            <a:pPr algn="ctr"/>
            <a:r>
              <a:rPr lang="en-US" b="1" dirty="0">
                <a:solidFill>
                  <a:schemeClr val="bg1"/>
                </a:solidFill>
                <a:latin typeface="Rockwell" panose="02060603020205020403" pitchFamily="18" charset="0"/>
              </a:rPr>
              <a:t>in 2018</a:t>
            </a:r>
          </a:p>
        </p:txBody>
      </p:sp>
    </p:spTree>
    <p:extLst>
      <p:ext uri="{BB962C8B-B14F-4D97-AF65-F5344CB8AC3E}">
        <p14:creationId xmlns:p14="http://schemas.microsoft.com/office/powerpoint/2010/main" val="2685456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5B55C2-A701-4D52-BB1E-FA888C54066B}"/>
              </a:ext>
            </a:extLst>
          </p:cNvPr>
          <p:cNvSpPr txBox="1">
            <a:spLocks/>
          </p:cNvSpPr>
          <p:nvPr/>
        </p:nvSpPr>
        <p:spPr>
          <a:xfrm>
            <a:off x="554840" y="505700"/>
            <a:ext cx="11024544" cy="967501"/>
          </a:xfrm>
          <a:prstGeom prst="rect">
            <a:avLst/>
          </a:prstGeom>
        </p:spPr>
        <p:txBody>
          <a:bodyPr vert="horz" lIns="91440" tIns="45720" rIns="91440" bIns="45720" rtlCol="0">
            <a:normAutofit/>
          </a:bodyPr>
          <a:lstStyle/>
          <a:p>
            <a:pPr lvl="0" defTabSz="914400">
              <a:lnSpc>
                <a:spcPct val="90000"/>
              </a:lnSpc>
              <a:spcBef>
                <a:spcPts val="1000"/>
              </a:spcBef>
              <a:defRPr/>
            </a:pPr>
            <a:r>
              <a:rPr lang="en-US" sz="4000" dirty="0">
                <a:latin typeface="Rockwell"/>
                <a:ea typeface="Aktiv Grotesk Light" panose="020B0404020202020204" pitchFamily="34" charset="0"/>
                <a:cs typeface="Rockwell"/>
              </a:rPr>
              <a:t>Trucking Basics</a:t>
            </a:r>
            <a:endParaRPr kumimoji="0" lang="en-US" sz="4000" b="0" i="0" u="none" strike="noStrike" kern="1200" cap="none" spc="0" normalizeH="0" baseline="0" noProof="0" dirty="0">
              <a:ln>
                <a:noFill/>
              </a:ln>
              <a:solidFill>
                <a:schemeClr val="tx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
        <p:nvSpPr>
          <p:cNvPr id="86"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5" name="Picture 84" descr="Redwood Presentation logo.png"/>
          <p:cNvPicPr>
            <a:picLocks noChangeAspect="1"/>
          </p:cNvPicPr>
          <p:nvPr/>
        </p:nvPicPr>
        <p:blipFill>
          <a:blip r:embed="rId2"/>
          <a:stretch>
            <a:fillRect/>
          </a:stretch>
        </p:blipFill>
        <p:spPr>
          <a:xfrm>
            <a:off x="655826" y="6355080"/>
            <a:ext cx="1718624" cy="243840"/>
          </a:xfrm>
          <a:prstGeom prst="rect">
            <a:avLst/>
          </a:prstGeom>
        </p:spPr>
      </p:pic>
      <p:pic>
        <p:nvPicPr>
          <p:cNvPr id="16" name="Picture 2" descr="Image result for trucking % of transportation market graph">
            <a:extLst>
              <a:ext uri="{FF2B5EF4-FFF2-40B4-BE49-F238E27FC236}">
                <a16:creationId xmlns:a16="http://schemas.microsoft.com/office/drawing/2014/main" id="{5739F56E-670C-4F6A-A67F-12A185145F1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823" r="14616"/>
          <a:stretch/>
        </p:blipFill>
        <p:spPr bwMode="auto">
          <a:xfrm>
            <a:off x="8233069" y="3702062"/>
            <a:ext cx="3955756" cy="274318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a:extLst>
              <a:ext uri="{FF2B5EF4-FFF2-40B4-BE49-F238E27FC236}">
                <a16:creationId xmlns:a16="http://schemas.microsoft.com/office/drawing/2014/main" id="{A3905D5C-0C1F-49E6-AD61-07A0740C00DF}"/>
              </a:ext>
            </a:extLst>
          </p:cNvPr>
          <p:cNvSpPr txBox="1">
            <a:spLocks/>
          </p:cNvSpPr>
          <p:nvPr/>
        </p:nvSpPr>
        <p:spPr bwMode="auto">
          <a:xfrm>
            <a:off x="553252" y="1473202"/>
            <a:ext cx="7446160" cy="49665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100000"/>
              <a:buFont typeface="Arial" pitchFamily="34" charset="0"/>
              <a:buChar char="•"/>
              <a:defRPr sz="2400">
                <a:solidFill>
                  <a:schemeClr val="tx1"/>
                </a:solidFill>
                <a:latin typeface="+mn-lt"/>
                <a:ea typeface="+mn-ea"/>
                <a:cs typeface="+mn-cs"/>
              </a:defRPr>
            </a:lvl1pPr>
            <a:lvl2pPr marL="881063" indent="-514350" algn="l" rtl="0" eaLnBrk="0" fontAlgn="base" hangingPunct="0">
              <a:spcBef>
                <a:spcPts val="550"/>
              </a:spcBef>
              <a:spcAft>
                <a:spcPct val="0"/>
              </a:spcAft>
              <a:buClr>
                <a:schemeClr val="accent1"/>
              </a:buClr>
              <a:buSzPct val="70000"/>
              <a:buFont typeface="Tw Cen MT" pitchFamily="34" charset="0"/>
              <a:buChar char="–"/>
              <a:defRPr sz="2000">
                <a:solidFill>
                  <a:schemeClr val="tx1"/>
                </a:solidFill>
                <a:latin typeface="+mn-lt"/>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1800">
                <a:solidFill>
                  <a:schemeClr val="tx1"/>
                </a:solidFill>
                <a:latin typeface="+mn-lt"/>
              </a:defRPr>
            </a:lvl3pPr>
            <a:lvl4pPr marL="1371600" indent="-228600" algn="l" rtl="0" eaLnBrk="0" fontAlgn="base" hangingPunct="0">
              <a:spcBef>
                <a:spcPts val="400"/>
              </a:spcBef>
              <a:spcAft>
                <a:spcPct val="0"/>
              </a:spcAft>
              <a:buClr>
                <a:srgbClr val="A28E6A"/>
              </a:buClr>
              <a:buSzPct val="75000"/>
              <a:buFont typeface="Wingdings" pitchFamily="2" charset="2"/>
              <a:buChar char=""/>
              <a:defRPr sz="2000">
                <a:solidFill>
                  <a:schemeClr val="tx1"/>
                </a:solidFill>
                <a:latin typeface="+mn-lt"/>
              </a:defRPr>
            </a:lvl4pPr>
            <a:lvl5pPr marL="1828800" indent="-228600" algn="l" rtl="0" eaLnBrk="0" fontAlgn="base" hangingPunct="0">
              <a:spcBef>
                <a:spcPts val="400"/>
              </a:spcBef>
              <a:spcAft>
                <a:spcPct val="0"/>
              </a:spcAft>
              <a:buClr>
                <a:srgbClr val="956251"/>
              </a:buClr>
              <a:buSzPct val="65000"/>
              <a:buFont typeface="Wingdings" pitchFamily="2" charset="2"/>
              <a:buChar char=""/>
              <a:defRPr sz="2000">
                <a:solidFill>
                  <a:schemeClr val="tx1"/>
                </a:solidFill>
                <a:latin typeface="+mn-lt"/>
              </a:defRPr>
            </a:lvl5pPr>
            <a:lvl6pPr marL="22860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6pPr>
            <a:lvl7pPr marL="27432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7pPr>
            <a:lvl8pPr marL="32004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8pPr>
            <a:lvl9pPr marL="3657600" indent="-228600" algn="l" rtl="0" fontAlgn="base">
              <a:spcBef>
                <a:spcPts val="400"/>
              </a:spcBef>
              <a:spcAft>
                <a:spcPct val="0"/>
              </a:spcAft>
              <a:buClr>
                <a:srgbClr val="956251"/>
              </a:buClr>
              <a:buSzPct val="65000"/>
              <a:buFont typeface="Wingdings" pitchFamily="2" charset="2"/>
              <a:buChar char=""/>
              <a:defRPr sz="2000">
                <a:solidFill>
                  <a:schemeClr val="tx1"/>
                </a:solidFill>
                <a:latin typeface="+mn-lt"/>
              </a:defRPr>
            </a:lvl9pPr>
          </a:lstStyle>
          <a:p>
            <a:r>
              <a:rPr lang="en-US" sz="2000" b="1" kern="0" dirty="0"/>
              <a:t>Focus:</a:t>
            </a:r>
            <a:r>
              <a:rPr lang="en-US" sz="2000" kern="0" dirty="0"/>
              <a:t> While there are a variety of major freight transportation in the US, trucking dominates the market.</a:t>
            </a:r>
          </a:p>
          <a:p>
            <a:r>
              <a:rPr lang="en-US" sz="2000" b="1" kern="0" dirty="0"/>
              <a:t>And:  </a:t>
            </a:r>
            <a:r>
              <a:rPr lang="en-US" sz="2000" kern="0" dirty="0"/>
              <a:t>While there are other categories of trucking – “Full Truckload” dominates – meaning one customer’s freight books an entire truck movement from Point A to Point B.</a:t>
            </a:r>
          </a:p>
          <a:p>
            <a:r>
              <a:rPr lang="en-US" sz="2000" b="1" kern="0" dirty="0"/>
              <a:t>The Industry:  </a:t>
            </a:r>
          </a:p>
          <a:p>
            <a:pPr lvl="1"/>
            <a:r>
              <a:rPr lang="en-US" sz="1800" b="1" kern="0" dirty="0"/>
              <a:t>Highly Fragmented</a:t>
            </a:r>
            <a:r>
              <a:rPr lang="en-US" sz="1800" kern="0" dirty="0"/>
              <a:t>: &gt; 90% of all carriers have less than 6 total trucks.</a:t>
            </a:r>
          </a:p>
          <a:p>
            <a:pPr lvl="1"/>
            <a:r>
              <a:rPr lang="en-US" sz="1800" b="1" kern="0" dirty="0"/>
              <a:t>Slow </a:t>
            </a:r>
            <a:r>
              <a:rPr lang="en-US" sz="1800" kern="0" dirty="0"/>
              <a:t>to adopt technology.</a:t>
            </a:r>
          </a:p>
          <a:p>
            <a:r>
              <a:rPr lang="en-US" sz="2000" b="1" kern="0" dirty="0"/>
              <a:t>Other Nicknames:</a:t>
            </a:r>
          </a:p>
          <a:p>
            <a:pPr lvl="1"/>
            <a:r>
              <a:rPr lang="en-US" sz="1800" kern="0" dirty="0"/>
              <a:t>FTL</a:t>
            </a:r>
          </a:p>
          <a:p>
            <a:pPr lvl="1"/>
            <a:r>
              <a:rPr lang="en-US" sz="1800" kern="0" dirty="0"/>
              <a:t>Dry Van</a:t>
            </a:r>
          </a:p>
          <a:p>
            <a:pPr lvl="1"/>
            <a:r>
              <a:rPr lang="en-US" sz="1800" kern="0" dirty="0"/>
              <a:t>Truckload or Truck</a:t>
            </a:r>
          </a:p>
          <a:p>
            <a:pPr marL="366713" lvl="1" indent="0">
              <a:buNone/>
            </a:pPr>
            <a:endParaRPr lang="en-US" sz="1800" kern="0" dirty="0"/>
          </a:p>
        </p:txBody>
      </p:sp>
      <p:pic>
        <p:nvPicPr>
          <p:cNvPr id="18" name="Picture 4" descr="Image result for trucking % of transportation market graph">
            <a:extLst>
              <a:ext uri="{FF2B5EF4-FFF2-40B4-BE49-F238E27FC236}">
                <a16:creationId xmlns:a16="http://schemas.microsoft.com/office/drawing/2014/main" id="{44EF9968-7A8F-4909-8024-189DC59F39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2573" y="895768"/>
            <a:ext cx="3002891" cy="274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928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5B55C2-A701-4D52-BB1E-FA888C54066B}"/>
              </a:ext>
            </a:extLst>
          </p:cNvPr>
          <p:cNvSpPr txBox="1">
            <a:spLocks/>
          </p:cNvSpPr>
          <p:nvPr/>
        </p:nvSpPr>
        <p:spPr>
          <a:xfrm>
            <a:off x="554840" y="505700"/>
            <a:ext cx="11024544" cy="967501"/>
          </a:xfrm>
          <a:prstGeom prst="rect">
            <a:avLst/>
          </a:prstGeom>
        </p:spPr>
        <p:txBody>
          <a:bodyPr vert="horz" lIns="91440" tIns="45720" rIns="91440" bIns="45720" rtlCol="0">
            <a:normAutofit/>
          </a:bodyPr>
          <a:lstStyle/>
          <a:p>
            <a:pPr lvl="0" defTabSz="914400">
              <a:lnSpc>
                <a:spcPct val="90000"/>
              </a:lnSpc>
              <a:spcBef>
                <a:spcPts val="1000"/>
              </a:spcBef>
              <a:defRPr/>
            </a:pPr>
            <a:r>
              <a:rPr lang="en-US" sz="4000" dirty="0">
                <a:latin typeface="Rockwell"/>
                <a:ea typeface="Aktiv Grotesk Light" panose="020B0404020202020204" pitchFamily="34" charset="0"/>
                <a:cs typeface="Rockwell"/>
              </a:rPr>
              <a:t>Truckload Rates</a:t>
            </a:r>
            <a:endParaRPr kumimoji="0" lang="en-US" sz="4000" b="0" i="0" u="none" strike="noStrike" kern="1200" cap="none" spc="0" normalizeH="0" baseline="0" noProof="0" dirty="0">
              <a:ln>
                <a:noFill/>
              </a:ln>
              <a:solidFill>
                <a:schemeClr val="tx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
        <p:nvSpPr>
          <p:cNvPr id="86"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5" name="Picture 84" descr="Redwood Presentation logo.png"/>
          <p:cNvPicPr>
            <a:picLocks noChangeAspect="1"/>
          </p:cNvPicPr>
          <p:nvPr/>
        </p:nvPicPr>
        <p:blipFill>
          <a:blip r:embed="rId2"/>
          <a:stretch>
            <a:fillRect/>
          </a:stretch>
        </p:blipFill>
        <p:spPr>
          <a:xfrm>
            <a:off x="655826" y="6355080"/>
            <a:ext cx="1718624" cy="243840"/>
          </a:xfrm>
          <a:prstGeom prst="rect">
            <a:avLst/>
          </a:prstGeom>
        </p:spPr>
      </p:pic>
      <p:sp>
        <p:nvSpPr>
          <p:cNvPr id="11" name="Content Placeholder 4">
            <a:extLst>
              <a:ext uri="{FF2B5EF4-FFF2-40B4-BE49-F238E27FC236}">
                <a16:creationId xmlns:a16="http://schemas.microsoft.com/office/drawing/2014/main" id="{1FBBF5E9-38CD-4B2F-BCFA-E0E48BED8A25}"/>
              </a:ext>
            </a:extLst>
          </p:cNvPr>
          <p:cNvSpPr txBox="1">
            <a:spLocks/>
          </p:cNvSpPr>
          <p:nvPr/>
        </p:nvSpPr>
        <p:spPr>
          <a:xfrm>
            <a:off x="655826" y="1856740"/>
            <a:ext cx="5333999" cy="41148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Common Factors:  </a:t>
            </a:r>
            <a:r>
              <a:rPr lang="en-US" sz="1800" dirty="0"/>
              <a:t>that affect rates are mileage, volume, time to ship (i.e. how far out is the request), type of good, and market forces.</a:t>
            </a:r>
          </a:p>
          <a:p>
            <a:endParaRPr lang="en-US" sz="1800" b="1" dirty="0"/>
          </a:p>
          <a:p>
            <a:r>
              <a:rPr lang="en-US" sz="1800" b="1" dirty="0"/>
              <a:t>Contract Rates: </a:t>
            </a:r>
            <a:r>
              <a:rPr lang="en-US" sz="1800" dirty="0"/>
              <a:t>are rates that Carriers agree to move future freight at for Shippers directly, or through Freight Intermediaries.</a:t>
            </a:r>
          </a:p>
          <a:p>
            <a:endParaRPr lang="en-US" sz="1800" dirty="0"/>
          </a:p>
          <a:p>
            <a:r>
              <a:rPr lang="en-US" sz="1800" b="1" dirty="0"/>
              <a:t>Spot Rates: </a:t>
            </a:r>
            <a:r>
              <a:rPr lang="en-US" sz="1800" dirty="0"/>
              <a:t>are on-demand rates that two parties agree to on near-term freight.</a:t>
            </a:r>
          </a:p>
          <a:p>
            <a:endParaRPr lang="en-US" sz="1800" dirty="0"/>
          </a:p>
          <a:p>
            <a:r>
              <a:rPr lang="en-US" sz="1800" b="1" dirty="0"/>
              <a:t>Indexes:  </a:t>
            </a:r>
            <a:r>
              <a:rPr lang="en-US" sz="1800" dirty="0"/>
              <a:t>such as </a:t>
            </a:r>
            <a:r>
              <a:rPr lang="en-US" sz="1800" b="1" dirty="0"/>
              <a:t>FreightWaves Freight Futures </a:t>
            </a:r>
            <a:r>
              <a:rPr lang="en-US" sz="1800" dirty="0"/>
              <a:t>look to solve the volatility (and inconsistency) of freight rates within markets. </a:t>
            </a:r>
          </a:p>
        </p:txBody>
      </p:sp>
      <p:sp>
        <p:nvSpPr>
          <p:cNvPr id="13" name="TextBox 12">
            <a:extLst>
              <a:ext uri="{FF2B5EF4-FFF2-40B4-BE49-F238E27FC236}">
                <a16:creationId xmlns:a16="http://schemas.microsoft.com/office/drawing/2014/main" id="{F20DD31D-2B52-4B86-B77E-62A6BCF212DD}"/>
              </a:ext>
            </a:extLst>
          </p:cNvPr>
          <p:cNvSpPr txBox="1"/>
          <p:nvPr/>
        </p:nvSpPr>
        <p:spPr>
          <a:xfrm>
            <a:off x="823609" y="1195923"/>
            <a:ext cx="9080803" cy="830997"/>
          </a:xfrm>
          <a:prstGeom prst="rect">
            <a:avLst/>
          </a:prstGeom>
          <a:noFill/>
        </p:spPr>
        <p:txBody>
          <a:bodyPr wrap="square" rtlCol="0">
            <a:spAutoFit/>
          </a:bodyPr>
          <a:lstStyle/>
          <a:p>
            <a:r>
              <a:rPr lang="en-US" sz="2400" i="1" dirty="0">
                <a:latin typeface="+mj-lt"/>
              </a:rPr>
              <a:t>What Shippers pay carriers to move goods from Point A to Point B:</a:t>
            </a:r>
          </a:p>
          <a:p>
            <a:endParaRPr lang="en-US" sz="2400" dirty="0"/>
          </a:p>
        </p:txBody>
      </p:sp>
      <p:pic>
        <p:nvPicPr>
          <p:cNvPr id="1026" name="Picture 2">
            <a:extLst>
              <a:ext uri="{FF2B5EF4-FFF2-40B4-BE49-F238E27FC236}">
                <a16:creationId xmlns:a16="http://schemas.microsoft.com/office/drawing/2014/main" id="{8AB087C3-6E10-4057-81B6-2D9397A3E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445" y="2026920"/>
            <a:ext cx="5427668" cy="352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899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5B55C2-A701-4D52-BB1E-FA888C54066B}"/>
              </a:ext>
            </a:extLst>
          </p:cNvPr>
          <p:cNvSpPr txBox="1">
            <a:spLocks/>
          </p:cNvSpPr>
          <p:nvPr/>
        </p:nvSpPr>
        <p:spPr>
          <a:xfrm>
            <a:off x="554840" y="505700"/>
            <a:ext cx="11024544" cy="967501"/>
          </a:xfrm>
          <a:prstGeom prst="rect">
            <a:avLst/>
          </a:prstGeom>
        </p:spPr>
        <p:txBody>
          <a:bodyPr vert="horz" lIns="91440" tIns="45720" rIns="91440" bIns="45720" rtlCol="0">
            <a:normAutofit/>
          </a:bodyPr>
          <a:lstStyle/>
          <a:p>
            <a:pPr lvl="0" defTabSz="914400">
              <a:lnSpc>
                <a:spcPct val="90000"/>
              </a:lnSpc>
              <a:spcBef>
                <a:spcPts val="1000"/>
              </a:spcBef>
              <a:defRPr/>
            </a:pPr>
            <a:r>
              <a:rPr lang="en-US" sz="4000" dirty="0">
                <a:latin typeface="Rockwell"/>
                <a:ea typeface="Aktiv Grotesk Light" panose="020B0404020202020204" pitchFamily="34" charset="0"/>
                <a:cs typeface="Rockwell"/>
              </a:rPr>
              <a:t>Market Supply and Demand</a:t>
            </a:r>
          </a:p>
        </p:txBody>
      </p:sp>
      <p:sp>
        <p:nvSpPr>
          <p:cNvPr id="86"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5" name="Picture 84" descr="Redwood Presentation logo.png"/>
          <p:cNvPicPr>
            <a:picLocks noChangeAspect="1"/>
          </p:cNvPicPr>
          <p:nvPr/>
        </p:nvPicPr>
        <p:blipFill>
          <a:blip r:embed="rId2"/>
          <a:stretch>
            <a:fillRect/>
          </a:stretch>
        </p:blipFill>
        <p:spPr>
          <a:xfrm>
            <a:off x="655826" y="6355080"/>
            <a:ext cx="1718624" cy="243840"/>
          </a:xfrm>
          <a:prstGeom prst="rect">
            <a:avLst/>
          </a:prstGeom>
        </p:spPr>
      </p:pic>
      <p:sp>
        <p:nvSpPr>
          <p:cNvPr id="9" name="Text Placeholder 2">
            <a:extLst>
              <a:ext uri="{FF2B5EF4-FFF2-40B4-BE49-F238E27FC236}">
                <a16:creationId xmlns:a16="http://schemas.microsoft.com/office/drawing/2014/main" id="{46372CBD-0319-4941-B6D9-29034AEB13C0}"/>
              </a:ext>
            </a:extLst>
          </p:cNvPr>
          <p:cNvSpPr txBox="1">
            <a:spLocks/>
          </p:cNvSpPr>
          <p:nvPr/>
        </p:nvSpPr>
        <p:spPr>
          <a:xfrm>
            <a:off x="1047385" y="2678874"/>
            <a:ext cx="4040188" cy="63976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t>Supply </a:t>
            </a:r>
          </a:p>
        </p:txBody>
      </p:sp>
      <p:sp>
        <p:nvSpPr>
          <p:cNvPr id="10" name="Content Placeholder 4">
            <a:extLst>
              <a:ext uri="{FF2B5EF4-FFF2-40B4-BE49-F238E27FC236}">
                <a16:creationId xmlns:a16="http://schemas.microsoft.com/office/drawing/2014/main" id="{DBC8AC52-F782-4698-907F-55829D3C7591}"/>
              </a:ext>
            </a:extLst>
          </p:cNvPr>
          <p:cNvSpPr txBox="1">
            <a:spLocks/>
          </p:cNvSpPr>
          <p:nvPr/>
        </p:nvSpPr>
        <p:spPr>
          <a:xfrm>
            <a:off x="495398" y="3429000"/>
            <a:ext cx="5599003" cy="291865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Supply here is </a:t>
            </a:r>
            <a:r>
              <a:rPr lang="en-US" sz="2000" b="1" dirty="0"/>
              <a:t>available Trucks </a:t>
            </a:r>
            <a:r>
              <a:rPr lang="en-US" sz="2000" dirty="0"/>
              <a:t>to move FTL freight.</a:t>
            </a:r>
          </a:p>
          <a:p>
            <a:endParaRPr lang="en-US" sz="2000" dirty="0"/>
          </a:p>
          <a:p>
            <a:r>
              <a:rPr lang="en-US" sz="2000" dirty="0"/>
              <a:t>Over time, supply shifts based on </a:t>
            </a:r>
            <a:r>
              <a:rPr lang="en-US" sz="2000" b="1" dirty="0"/>
              <a:t>1) available truckers </a:t>
            </a:r>
            <a:r>
              <a:rPr lang="en-US" sz="2000" dirty="0"/>
              <a:t>and </a:t>
            </a:r>
            <a:r>
              <a:rPr lang="en-US" sz="2000" b="1" dirty="0"/>
              <a:t>2) available equipment</a:t>
            </a:r>
            <a:r>
              <a:rPr lang="en-US" sz="2000" dirty="0"/>
              <a:t>. </a:t>
            </a:r>
          </a:p>
          <a:p>
            <a:endParaRPr lang="en-US" sz="2000" dirty="0"/>
          </a:p>
          <a:p>
            <a:r>
              <a:rPr lang="en-US" sz="2000" dirty="0"/>
              <a:t>Prolonged price increases / decreases will cause supply to grow or shrink.</a:t>
            </a:r>
          </a:p>
          <a:p>
            <a:endParaRPr lang="en-US" dirty="0"/>
          </a:p>
        </p:txBody>
      </p:sp>
      <p:sp>
        <p:nvSpPr>
          <p:cNvPr id="14" name="Text Placeholder 5">
            <a:extLst>
              <a:ext uri="{FF2B5EF4-FFF2-40B4-BE49-F238E27FC236}">
                <a16:creationId xmlns:a16="http://schemas.microsoft.com/office/drawing/2014/main" id="{8F83A5F7-5549-4F6C-B2E1-A2992B3905A7}"/>
              </a:ext>
            </a:extLst>
          </p:cNvPr>
          <p:cNvSpPr txBox="1">
            <a:spLocks/>
          </p:cNvSpPr>
          <p:nvPr/>
        </p:nvSpPr>
        <p:spPr>
          <a:xfrm>
            <a:off x="7280477" y="2628845"/>
            <a:ext cx="4041775" cy="63976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t>Demand</a:t>
            </a:r>
          </a:p>
        </p:txBody>
      </p:sp>
      <p:sp>
        <p:nvSpPr>
          <p:cNvPr id="15" name="Content Placeholder 6">
            <a:extLst>
              <a:ext uri="{FF2B5EF4-FFF2-40B4-BE49-F238E27FC236}">
                <a16:creationId xmlns:a16="http://schemas.microsoft.com/office/drawing/2014/main" id="{9770BFDB-7920-4272-97EB-BAF5BFB944B9}"/>
              </a:ext>
            </a:extLst>
          </p:cNvPr>
          <p:cNvSpPr txBox="1">
            <a:spLocks/>
          </p:cNvSpPr>
          <p:nvPr/>
        </p:nvSpPr>
        <p:spPr>
          <a:xfrm>
            <a:off x="6484658" y="3421693"/>
            <a:ext cx="5619327" cy="291865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Demand here is </a:t>
            </a:r>
            <a:r>
              <a:rPr lang="en-US" sz="2000" b="1" dirty="0"/>
              <a:t>total FTL freight </a:t>
            </a:r>
            <a:r>
              <a:rPr lang="en-US" sz="2000" dirty="0"/>
              <a:t>in a market that needs to move.</a:t>
            </a:r>
          </a:p>
          <a:p>
            <a:pPr marL="0" indent="0">
              <a:buNone/>
            </a:pPr>
            <a:endParaRPr lang="en-US" sz="2000" dirty="0"/>
          </a:p>
          <a:p>
            <a:r>
              <a:rPr lang="en-US" sz="2000" dirty="0"/>
              <a:t>Generally affected by the health of core markets driving movement of goods.</a:t>
            </a:r>
          </a:p>
          <a:p>
            <a:endParaRPr lang="en-US" sz="2000" dirty="0"/>
          </a:p>
          <a:p>
            <a:r>
              <a:rPr lang="en-US" sz="2000" dirty="0"/>
              <a:t>Prolonged price increases / decreases will change spot and contract behavior.</a:t>
            </a:r>
          </a:p>
          <a:p>
            <a:endParaRPr lang="en-US" dirty="0"/>
          </a:p>
        </p:txBody>
      </p:sp>
      <p:sp>
        <p:nvSpPr>
          <p:cNvPr id="16" name="Text Placeholder 2">
            <a:extLst>
              <a:ext uri="{FF2B5EF4-FFF2-40B4-BE49-F238E27FC236}">
                <a16:creationId xmlns:a16="http://schemas.microsoft.com/office/drawing/2014/main" id="{3F72F049-CF5C-45F8-A48D-24A35C84F0A4}"/>
              </a:ext>
            </a:extLst>
          </p:cNvPr>
          <p:cNvSpPr txBox="1">
            <a:spLocks/>
          </p:cNvSpPr>
          <p:nvPr/>
        </p:nvSpPr>
        <p:spPr bwMode="auto">
          <a:xfrm>
            <a:off x="546832" y="1116394"/>
            <a:ext cx="9752011" cy="6397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0" fontAlgn="base" hangingPunct="0">
              <a:spcBef>
                <a:spcPts val="700"/>
              </a:spcBef>
              <a:spcAft>
                <a:spcPct val="0"/>
              </a:spcAft>
              <a:buClr>
                <a:schemeClr val="accent2"/>
              </a:buClr>
              <a:buSzPct val="100000"/>
              <a:buFont typeface="Arial" pitchFamily="34" charset="0"/>
              <a:buNone/>
              <a:defRPr sz="2400" b="1">
                <a:solidFill>
                  <a:schemeClr val="tx1"/>
                </a:solidFill>
                <a:latin typeface="+mn-lt"/>
                <a:ea typeface="+mn-ea"/>
                <a:cs typeface="+mn-cs"/>
              </a:defRPr>
            </a:lvl1pPr>
            <a:lvl2pPr marL="457200" indent="0" algn="l" rtl="0" eaLnBrk="0" fontAlgn="base" hangingPunct="0">
              <a:spcBef>
                <a:spcPts val="550"/>
              </a:spcBef>
              <a:spcAft>
                <a:spcPct val="0"/>
              </a:spcAft>
              <a:buClr>
                <a:schemeClr val="accent1"/>
              </a:buClr>
              <a:buSzPct val="70000"/>
              <a:buFont typeface="Tw Cen MT" pitchFamily="34" charset="0"/>
              <a:buNone/>
              <a:defRPr sz="2000" b="1">
                <a:solidFill>
                  <a:schemeClr val="tx1"/>
                </a:solidFill>
                <a:latin typeface="+mn-lt"/>
              </a:defRPr>
            </a:lvl2pPr>
            <a:lvl3pPr marL="914400" indent="0" algn="l" rtl="0" eaLnBrk="0" fontAlgn="base" hangingPunct="0">
              <a:spcBef>
                <a:spcPts val="500"/>
              </a:spcBef>
              <a:spcAft>
                <a:spcPct val="0"/>
              </a:spcAft>
              <a:buClr>
                <a:schemeClr val="accent2"/>
              </a:buClr>
              <a:buSzPct val="75000"/>
              <a:buFont typeface="Wingdings" pitchFamily="2" charset="2"/>
              <a:buNone/>
              <a:defRPr sz="1800" b="1">
                <a:solidFill>
                  <a:schemeClr val="tx1"/>
                </a:solidFill>
                <a:latin typeface="+mn-lt"/>
              </a:defRPr>
            </a:lvl3pPr>
            <a:lvl4pPr marL="1371600" indent="0" algn="l" rtl="0" eaLnBrk="0" fontAlgn="base" hangingPunct="0">
              <a:spcBef>
                <a:spcPts val="400"/>
              </a:spcBef>
              <a:spcAft>
                <a:spcPct val="0"/>
              </a:spcAft>
              <a:buClr>
                <a:srgbClr val="A28E6A"/>
              </a:buClr>
              <a:buSzPct val="75000"/>
              <a:buFont typeface="Wingdings" pitchFamily="2" charset="2"/>
              <a:buNone/>
              <a:defRPr sz="1600" b="1">
                <a:solidFill>
                  <a:schemeClr val="tx1"/>
                </a:solidFill>
                <a:latin typeface="+mn-lt"/>
              </a:defRPr>
            </a:lvl4pPr>
            <a:lvl5pPr marL="1828800" indent="0" algn="l" rtl="0" eaLnBrk="0" fontAlgn="base" hangingPunct="0">
              <a:spcBef>
                <a:spcPts val="400"/>
              </a:spcBef>
              <a:spcAft>
                <a:spcPct val="0"/>
              </a:spcAft>
              <a:buClr>
                <a:srgbClr val="956251"/>
              </a:buClr>
              <a:buSzPct val="65000"/>
              <a:buFont typeface="Wingdings" pitchFamily="2" charset="2"/>
              <a:buNone/>
              <a:defRPr sz="1600" b="1">
                <a:solidFill>
                  <a:schemeClr val="tx1"/>
                </a:solidFill>
                <a:latin typeface="+mn-lt"/>
              </a:defRPr>
            </a:lvl5pPr>
            <a:lvl6pPr marL="22860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6pPr>
            <a:lvl7pPr marL="27432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7pPr>
            <a:lvl8pPr marL="32004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8pPr>
            <a:lvl9pPr marL="36576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9pPr>
          </a:lstStyle>
          <a:p>
            <a:r>
              <a:rPr lang="en-US" b="0" i="1" kern="0" dirty="0"/>
              <a:t>At the highest level, like any market </a:t>
            </a:r>
            <a:r>
              <a:rPr lang="en-US" i="1" kern="0" dirty="0"/>
              <a:t>Supply</a:t>
            </a:r>
            <a:r>
              <a:rPr lang="en-US" b="0" i="1" kern="0" dirty="0"/>
              <a:t> and </a:t>
            </a:r>
            <a:r>
              <a:rPr lang="en-US" i="1" kern="0" dirty="0"/>
              <a:t>Demand</a:t>
            </a:r>
            <a:r>
              <a:rPr lang="en-US" b="0" i="1" kern="0" dirty="0"/>
              <a:t> drive freight prices: </a:t>
            </a:r>
          </a:p>
        </p:txBody>
      </p:sp>
      <p:cxnSp>
        <p:nvCxnSpPr>
          <p:cNvPr id="17" name="Straight Connector 16">
            <a:extLst>
              <a:ext uri="{FF2B5EF4-FFF2-40B4-BE49-F238E27FC236}">
                <a16:creationId xmlns:a16="http://schemas.microsoft.com/office/drawing/2014/main" id="{ED704F90-58C1-475C-8FAA-0C05B44D650C}"/>
              </a:ext>
            </a:extLst>
          </p:cNvPr>
          <p:cNvCxnSpPr>
            <a:cxnSpLocks/>
          </p:cNvCxnSpPr>
          <p:nvPr/>
        </p:nvCxnSpPr>
        <p:spPr bwMode="auto">
          <a:xfrm>
            <a:off x="6218440" y="2824248"/>
            <a:ext cx="0" cy="3888800"/>
          </a:xfrm>
          <a:prstGeom prst="line">
            <a:avLst/>
          </a:prstGeom>
          <a:solidFill>
            <a:srgbClr val="333399"/>
          </a:solidFill>
          <a:ln w="38100" cap="flat" cmpd="sng" algn="ctr">
            <a:solidFill>
              <a:schemeClr val="tx1"/>
            </a:solidFill>
            <a:prstDash val="solid"/>
            <a:round/>
            <a:headEnd type="none" w="sm" len="sm"/>
            <a:tailEnd type="none" w="sm" len="sm"/>
          </a:ln>
          <a:effectLst/>
        </p:spPr>
      </p:cxnSp>
      <p:pic>
        <p:nvPicPr>
          <p:cNvPr id="18" name="Graphic 17" descr="Truck">
            <a:extLst>
              <a:ext uri="{FF2B5EF4-FFF2-40B4-BE49-F238E27FC236}">
                <a16:creationId xmlns:a16="http://schemas.microsoft.com/office/drawing/2014/main" id="{359491E1-B792-4D6D-83C3-2406562456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8806" y="1977848"/>
            <a:ext cx="914400" cy="914400"/>
          </a:xfrm>
          <a:prstGeom prst="rect">
            <a:avLst/>
          </a:prstGeom>
        </p:spPr>
      </p:pic>
      <p:pic>
        <p:nvPicPr>
          <p:cNvPr id="19" name="Graphic 18" descr="Truck">
            <a:extLst>
              <a:ext uri="{FF2B5EF4-FFF2-40B4-BE49-F238E27FC236}">
                <a16:creationId xmlns:a16="http://schemas.microsoft.com/office/drawing/2014/main" id="{948FAF95-283C-4F36-9CD6-FEA1F37C86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75293" y="2070240"/>
            <a:ext cx="914400" cy="914400"/>
          </a:xfrm>
          <a:prstGeom prst="rect">
            <a:avLst/>
          </a:prstGeom>
        </p:spPr>
      </p:pic>
      <p:pic>
        <p:nvPicPr>
          <p:cNvPr id="20" name="Graphic 19" descr="Box">
            <a:extLst>
              <a:ext uri="{FF2B5EF4-FFF2-40B4-BE49-F238E27FC236}">
                <a16:creationId xmlns:a16="http://schemas.microsoft.com/office/drawing/2014/main" id="{F194DEA0-175C-4980-8AD6-E3BBBFE00C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4165" y="1917560"/>
            <a:ext cx="914400" cy="914400"/>
          </a:xfrm>
          <a:prstGeom prst="rect">
            <a:avLst/>
          </a:prstGeom>
        </p:spPr>
      </p:pic>
      <p:cxnSp>
        <p:nvCxnSpPr>
          <p:cNvPr id="21" name="Straight Connector 20">
            <a:extLst>
              <a:ext uri="{FF2B5EF4-FFF2-40B4-BE49-F238E27FC236}">
                <a16:creationId xmlns:a16="http://schemas.microsoft.com/office/drawing/2014/main" id="{922910C4-DE1A-413C-AAB1-5CE5AE912C3A}"/>
              </a:ext>
            </a:extLst>
          </p:cNvPr>
          <p:cNvCxnSpPr>
            <a:cxnSpLocks/>
          </p:cNvCxnSpPr>
          <p:nvPr/>
        </p:nvCxnSpPr>
        <p:spPr bwMode="auto">
          <a:xfrm flipH="1">
            <a:off x="3968" y="3268607"/>
            <a:ext cx="12184857" cy="0"/>
          </a:xfrm>
          <a:prstGeom prst="line">
            <a:avLst/>
          </a:prstGeom>
          <a:solidFill>
            <a:srgbClr val="333399"/>
          </a:solidFill>
          <a:ln w="38100" cap="flat"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4122727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5B55C2-A701-4D52-BB1E-FA888C54066B}"/>
              </a:ext>
            </a:extLst>
          </p:cNvPr>
          <p:cNvSpPr txBox="1">
            <a:spLocks/>
          </p:cNvSpPr>
          <p:nvPr/>
        </p:nvSpPr>
        <p:spPr>
          <a:xfrm>
            <a:off x="554840" y="505700"/>
            <a:ext cx="11024544" cy="967501"/>
          </a:xfrm>
          <a:prstGeom prst="rect">
            <a:avLst/>
          </a:prstGeom>
        </p:spPr>
        <p:txBody>
          <a:bodyPr vert="horz" lIns="91440" tIns="45720" rIns="91440" bIns="45720" rtlCol="0">
            <a:normAutofit/>
          </a:bodyPr>
          <a:lstStyle/>
          <a:p>
            <a:pPr lvl="0" defTabSz="914400">
              <a:lnSpc>
                <a:spcPct val="90000"/>
              </a:lnSpc>
              <a:spcBef>
                <a:spcPts val="1000"/>
              </a:spcBef>
              <a:defRPr/>
            </a:pPr>
            <a:r>
              <a:rPr lang="en-US" sz="4000" dirty="0">
                <a:latin typeface="Rockwell"/>
                <a:ea typeface="Aktiv Grotesk Light" panose="020B0404020202020204" pitchFamily="34" charset="0"/>
                <a:cs typeface="Rockwell"/>
              </a:rPr>
              <a:t>Market Supply &amp; Demand</a:t>
            </a:r>
            <a:endParaRPr kumimoji="0" lang="en-US" sz="4000" b="0" i="0" u="none" strike="noStrike" kern="1200" cap="none" spc="0" normalizeH="0" baseline="0" noProof="0" dirty="0">
              <a:ln>
                <a:noFill/>
              </a:ln>
              <a:solidFill>
                <a:schemeClr val="tx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
        <p:nvSpPr>
          <p:cNvPr id="86"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5" name="Picture 84" descr="Redwood Presentation logo.png"/>
          <p:cNvPicPr>
            <a:picLocks noChangeAspect="1"/>
          </p:cNvPicPr>
          <p:nvPr/>
        </p:nvPicPr>
        <p:blipFill>
          <a:blip r:embed="rId2"/>
          <a:stretch>
            <a:fillRect/>
          </a:stretch>
        </p:blipFill>
        <p:spPr>
          <a:xfrm>
            <a:off x="655826" y="6355080"/>
            <a:ext cx="1718624" cy="243840"/>
          </a:xfrm>
          <a:prstGeom prst="rect">
            <a:avLst/>
          </a:prstGeom>
        </p:spPr>
      </p:pic>
      <p:pic>
        <p:nvPicPr>
          <p:cNvPr id="8" name="Picture 2" descr="Image result for echo freight cycle dynamics">
            <a:extLst>
              <a:ext uri="{FF2B5EF4-FFF2-40B4-BE49-F238E27FC236}">
                <a16:creationId xmlns:a16="http://schemas.microsoft.com/office/drawing/2014/main" id="{29ABC6BD-FF0E-4895-9C72-FDE17EF9D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790" y="1654520"/>
            <a:ext cx="6624221" cy="516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0CF17403-A2AF-428A-B6BB-7FC8B4F6E697}"/>
              </a:ext>
            </a:extLst>
          </p:cNvPr>
          <p:cNvSpPr txBox="1">
            <a:spLocks/>
          </p:cNvSpPr>
          <p:nvPr/>
        </p:nvSpPr>
        <p:spPr bwMode="auto">
          <a:xfrm>
            <a:off x="457200" y="942062"/>
            <a:ext cx="7850221" cy="6397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0" fontAlgn="base" hangingPunct="0">
              <a:spcBef>
                <a:spcPts val="700"/>
              </a:spcBef>
              <a:spcAft>
                <a:spcPct val="0"/>
              </a:spcAft>
              <a:buClr>
                <a:schemeClr val="accent2"/>
              </a:buClr>
              <a:buSzPct val="100000"/>
              <a:buFont typeface="Arial" pitchFamily="34" charset="0"/>
              <a:buNone/>
              <a:defRPr sz="2400" b="1">
                <a:solidFill>
                  <a:schemeClr val="tx1"/>
                </a:solidFill>
                <a:latin typeface="+mn-lt"/>
                <a:ea typeface="+mn-ea"/>
                <a:cs typeface="+mn-cs"/>
              </a:defRPr>
            </a:lvl1pPr>
            <a:lvl2pPr marL="457200" indent="0" algn="l" rtl="0" eaLnBrk="0" fontAlgn="base" hangingPunct="0">
              <a:spcBef>
                <a:spcPts val="550"/>
              </a:spcBef>
              <a:spcAft>
                <a:spcPct val="0"/>
              </a:spcAft>
              <a:buClr>
                <a:schemeClr val="accent1"/>
              </a:buClr>
              <a:buSzPct val="70000"/>
              <a:buFont typeface="Tw Cen MT" pitchFamily="34" charset="0"/>
              <a:buNone/>
              <a:defRPr sz="2000" b="1">
                <a:solidFill>
                  <a:schemeClr val="tx1"/>
                </a:solidFill>
                <a:latin typeface="+mn-lt"/>
              </a:defRPr>
            </a:lvl2pPr>
            <a:lvl3pPr marL="914400" indent="0" algn="l" rtl="0" eaLnBrk="0" fontAlgn="base" hangingPunct="0">
              <a:spcBef>
                <a:spcPts val="500"/>
              </a:spcBef>
              <a:spcAft>
                <a:spcPct val="0"/>
              </a:spcAft>
              <a:buClr>
                <a:schemeClr val="accent2"/>
              </a:buClr>
              <a:buSzPct val="75000"/>
              <a:buFont typeface="Wingdings" pitchFamily="2" charset="2"/>
              <a:buNone/>
              <a:defRPr sz="1800" b="1">
                <a:solidFill>
                  <a:schemeClr val="tx1"/>
                </a:solidFill>
                <a:latin typeface="+mn-lt"/>
              </a:defRPr>
            </a:lvl3pPr>
            <a:lvl4pPr marL="1371600" indent="0" algn="l" rtl="0" eaLnBrk="0" fontAlgn="base" hangingPunct="0">
              <a:spcBef>
                <a:spcPts val="400"/>
              </a:spcBef>
              <a:spcAft>
                <a:spcPct val="0"/>
              </a:spcAft>
              <a:buClr>
                <a:srgbClr val="A28E6A"/>
              </a:buClr>
              <a:buSzPct val="75000"/>
              <a:buFont typeface="Wingdings" pitchFamily="2" charset="2"/>
              <a:buNone/>
              <a:defRPr sz="1600" b="1">
                <a:solidFill>
                  <a:schemeClr val="tx1"/>
                </a:solidFill>
                <a:latin typeface="+mn-lt"/>
              </a:defRPr>
            </a:lvl4pPr>
            <a:lvl5pPr marL="1828800" indent="0" algn="l" rtl="0" eaLnBrk="0" fontAlgn="base" hangingPunct="0">
              <a:spcBef>
                <a:spcPts val="400"/>
              </a:spcBef>
              <a:spcAft>
                <a:spcPct val="0"/>
              </a:spcAft>
              <a:buClr>
                <a:srgbClr val="956251"/>
              </a:buClr>
              <a:buSzPct val="65000"/>
              <a:buFont typeface="Wingdings" pitchFamily="2" charset="2"/>
              <a:buNone/>
              <a:defRPr sz="1600" b="1">
                <a:solidFill>
                  <a:schemeClr val="tx1"/>
                </a:solidFill>
                <a:latin typeface="+mn-lt"/>
              </a:defRPr>
            </a:lvl5pPr>
            <a:lvl6pPr marL="22860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6pPr>
            <a:lvl7pPr marL="27432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7pPr>
            <a:lvl8pPr marL="32004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8pPr>
            <a:lvl9pPr marL="36576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9pPr>
          </a:lstStyle>
          <a:p>
            <a:r>
              <a:rPr lang="en-US" b="0" i="1" kern="0" dirty="0"/>
              <a:t>An example of an end-to-end full freight cycle:</a:t>
            </a:r>
          </a:p>
        </p:txBody>
      </p:sp>
    </p:spTree>
    <p:extLst>
      <p:ext uri="{BB962C8B-B14F-4D97-AF65-F5344CB8AC3E}">
        <p14:creationId xmlns:p14="http://schemas.microsoft.com/office/powerpoint/2010/main" val="3682600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5B55C2-A701-4D52-BB1E-FA888C54066B}"/>
              </a:ext>
            </a:extLst>
          </p:cNvPr>
          <p:cNvSpPr txBox="1">
            <a:spLocks/>
          </p:cNvSpPr>
          <p:nvPr/>
        </p:nvSpPr>
        <p:spPr>
          <a:xfrm>
            <a:off x="554840" y="505700"/>
            <a:ext cx="11024544" cy="1148820"/>
          </a:xfrm>
          <a:prstGeom prst="rect">
            <a:avLst/>
          </a:prstGeom>
        </p:spPr>
        <p:txBody>
          <a:bodyPr vert="horz" lIns="91440" tIns="45720" rIns="91440" bIns="45720" rtlCol="0">
            <a:normAutofit lnSpcReduction="10000"/>
          </a:bodyPr>
          <a:lstStyle/>
          <a:p>
            <a:pPr lvl="0" defTabSz="914400">
              <a:lnSpc>
                <a:spcPct val="90000"/>
              </a:lnSpc>
              <a:spcBef>
                <a:spcPts val="1000"/>
              </a:spcBef>
              <a:defRPr/>
            </a:pPr>
            <a:r>
              <a:rPr lang="en-US" sz="4000" dirty="0">
                <a:latin typeface="Rockwell"/>
                <a:ea typeface="Aktiv Grotesk Light" panose="020B0404020202020204" pitchFamily="34" charset="0"/>
                <a:cs typeface="Rockwell"/>
              </a:rPr>
              <a:t>Other Factors or “Shocks” That Can Impact Rates</a:t>
            </a:r>
            <a:endParaRPr kumimoji="0" lang="en-US" sz="4000" b="0" i="0" u="none" strike="noStrike" kern="1200" cap="none" spc="0" normalizeH="0" baseline="0" noProof="0" dirty="0">
              <a:ln>
                <a:noFill/>
              </a:ln>
              <a:solidFill>
                <a:schemeClr val="tx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
        <p:nvSpPr>
          <p:cNvPr id="86"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5" name="Picture 84" descr="Redwood Presentation logo.png"/>
          <p:cNvPicPr>
            <a:picLocks noChangeAspect="1"/>
          </p:cNvPicPr>
          <p:nvPr/>
        </p:nvPicPr>
        <p:blipFill>
          <a:blip r:embed="rId2"/>
          <a:stretch>
            <a:fillRect/>
          </a:stretch>
        </p:blipFill>
        <p:spPr>
          <a:xfrm>
            <a:off x="655826" y="6355080"/>
            <a:ext cx="1718624" cy="243840"/>
          </a:xfrm>
          <a:prstGeom prst="rect">
            <a:avLst/>
          </a:prstGeom>
        </p:spPr>
      </p:pic>
      <p:sp>
        <p:nvSpPr>
          <p:cNvPr id="7" name="Text Placeholder 2">
            <a:extLst>
              <a:ext uri="{FF2B5EF4-FFF2-40B4-BE49-F238E27FC236}">
                <a16:creationId xmlns:a16="http://schemas.microsoft.com/office/drawing/2014/main" id="{D938A865-E762-43DA-A768-15C7BCD361C8}"/>
              </a:ext>
            </a:extLst>
          </p:cNvPr>
          <p:cNvSpPr txBox="1">
            <a:spLocks/>
          </p:cNvSpPr>
          <p:nvPr/>
        </p:nvSpPr>
        <p:spPr bwMode="auto">
          <a:xfrm>
            <a:off x="489479" y="1512380"/>
            <a:ext cx="10938934" cy="6397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0" fontAlgn="base" hangingPunct="0">
              <a:spcBef>
                <a:spcPts val="700"/>
              </a:spcBef>
              <a:spcAft>
                <a:spcPct val="0"/>
              </a:spcAft>
              <a:buClr>
                <a:schemeClr val="accent2"/>
              </a:buClr>
              <a:buSzPct val="100000"/>
              <a:buFont typeface="Arial" pitchFamily="34" charset="0"/>
              <a:buNone/>
              <a:defRPr sz="2400" b="1">
                <a:solidFill>
                  <a:schemeClr val="tx1"/>
                </a:solidFill>
                <a:latin typeface="+mn-lt"/>
                <a:ea typeface="+mn-ea"/>
                <a:cs typeface="+mn-cs"/>
              </a:defRPr>
            </a:lvl1pPr>
            <a:lvl2pPr marL="457200" indent="0" algn="l" rtl="0" eaLnBrk="0" fontAlgn="base" hangingPunct="0">
              <a:spcBef>
                <a:spcPts val="550"/>
              </a:spcBef>
              <a:spcAft>
                <a:spcPct val="0"/>
              </a:spcAft>
              <a:buClr>
                <a:schemeClr val="accent1"/>
              </a:buClr>
              <a:buSzPct val="70000"/>
              <a:buFont typeface="Tw Cen MT" pitchFamily="34" charset="0"/>
              <a:buNone/>
              <a:defRPr sz="2000" b="1">
                <a:solidFill>
                  <a:schemeClr val="tx1"/>
                </a:solidFill>
                <a:latin typeface="+mn-lt"/>
              </a:defRPr>
            </a:lvl2pPr>
            <a:lvl3pPr marL="914400" indent="0" algn="l" rtl="0" eaLnBrk="0" fontAlgn="base" hangingPunct="0">
              <a:spcBef>
                <a:spcPts val="500"/>
              </a:spcBef>
              <a:spcAft>
                <a:spcPct val="0"/>
              </a:spcAft>
              <a:buClr>
                <a:schemeClr val="accent2"/>
              </a:buClr>
              <a:buSzPct val="75000"/>
              <a:buFont typeface="Wingdings" pitchFamily="2" charset="2"/>
              <a:buNone/>
              <a:defRPr sz="1800" b="1">
                <a:solidFill>
                  <a:schemeClr val="tx1"/>
                </a:solidFill>
                <a:latin typeface="+mn-lt"/>
              </a:defRPr>
            </a:lvl3pPr>
            <a:lvl4pPr marL="1371600" indent="0" algn="l" rtl="0" eaLnBrk="0" fontAlgn="base" hangingPunct="0">
              <a:spcBef>
                <a:spcPts val="400"/>
              </a:spcBef>
              <a:spcAft>
                <a:spcPct val="0"/>
              </a:spcAft>
              <a:buClr>
                <a:srgbClr val="A28E6A"/>
              </a:buClr>
              <a:buSzPct val="75000"/>
              <a:buFont typeface="Wingdings" pitchFamily="2" charset="2"/>
              <a:buNone/>
              <a:defRPr sz="1600" b="1">
                <a:solidFill>
                  <a:schemeClr val="tx1"/>
                </a:solidFill>
                <a:latin typeface="+mn-lt"/>
              </a:defRPr>
            </a:lvl4pPr>
            <a:lvl5pPr marL="1828800" indent="0" algn="l" rtl="0" eaLnBrk="0" fontAlgn="base" hangingPunct="0">
              <a:spcBef>
                <a:spcPts val="400"/>
              </a:spcBef>
              <a:spcAft>
                <a:spcPct val="0"/>
              </a:spcAft>
              <a:buClr>
                <a:srgbClr val="956251"/>
              </a:buClr>
              <a:buSzPct val="65000"/>
              <a:buFont typeface="Wingdings" pitchFamily="2" charset="2"/>
              <a:buNone/>
              <a:defRPr sz="1600" b="1">
                <a:solidFill>
                  <a:schemeClr val="tx1"/>
                </a:solidFill>
                <a:latin typeface="+mn-lt"/>
              </a:defRPr>
            </a:lvl5pPr>
            <a:lvl6pPr marL="22860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6pPr>
            <a:lvl7pPr marL="27432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7pPr>
            <a:lvl8pPr marL="32004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8pPr>
            <a:lvl9pPr marL="36576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9pPr>
          </a:lstStyle>
          <a:p>
            <a:r>
              <a:rPr lang="en-US" b="0" i="1" kern="0" dirty="0"/>
              <a:t>Beyond total Supply and Demand, the following also theoretically impact rates: </a:t>
            </a:r>
          </a:p>
        </p:txBody>
      </p:sp>
      <p:sp>
        <p:nvSpPr>
          <p:cNvPr id="10" name="Text Placeholder 2">
            <a:extLst>
              <a:ext uri="{FF2B5EF4-FFF2-40B4-BE49-F238E27FC236}">
                <a16:creationId xmlns:a16="http://schemas.microsoft.com/office/drawing/2014/main" id="{E966A0CD-313D-403A-B583-740E4D403AC7}"/>
              </a:ext>
            </a:extLst>
          </p:cNvPr>
          <p:cNvSpPr txBox="1">
            <a:spLocks/>
          </p:cNvSpPr>
          <p:nvPr/>
        </p:nvSpPr>
        <p:spPr bwMode="auto">
          <a:xfrm>
            <a:off x="570185" y="2012553"/>
            <a:ext cx="4040188" cy="6397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0" fontAlgn="base" hangingPunct="0">
              <a:spcBef>
                <a:spcPts val="700"/>
              </a:spcBef>
              <a:spcAft>
                <a:spcPct val="0"/>
              </a:spcAft>
              <a:buClr>
                <a:schemeClr val="accent2"/>
              </a:buClr>
              <a:buSzPct val="100000"/>
              <a:buFont typeface="Arial" pitchFamily="34" charset="0"/>
              <a:buNone/>
              <a:defRPr sz="2400" b="1">
                <a:solidFill>
                  <a:schemeClr val="tx1"/>
                </a:solidFill>
                <a:latin typeface="+mn-lt"/>
                <a:ea typeface="+mn-ea"/>
                <a:cs typeface="+mn-cs"/>
              </a:defRPr>
            </a:lvl1pPr>
            <a:lvl2pPr marL="457200" indent="0" algn="l" rtl="0" eaLnBrk="0" fontAlgn="base" hangingPunct="0">
              <a:spcBef>
                <a:spcPts val="550"/>
              </a:spcBef>
              <a:spcAft>
                <a:spcPct val="0"/>
              </a:spcAft>
              <a:buClr>
                <a:schemeClr val="accent1"/>
              </a:buClr>
              <a:buSzPct val="70000"/>
              <a:buFont typeface="Tw Cen MT" pitchFamily="34" charset="0"/>
              <a:buNone/>
              <a:defRPr sz="2000" b="1">
                <a:solidFill>
                  <a:schemeClr val="tx1"/>
                </a:solidFill>
                <a:latin typeface="+mn-lt"/>
              </a:defRPr>
            </a:lvl2pPr>
            <a:lvl3pPr marL="914400" indent="0" algn="l" rtl="0" eaLnBrk="0" fontAlgn="base" hangingPunct="0">
              <a:spcBef>
                <a:spcPts val="500"/>
              </a:spcBef>
              <a:spcAft>
                <a:spcPct val="0"/>
              </a:spcAft>
              <a:buClr>
                <a:schemeClr val="accent2"/>
              </a:buClr>
              <a:buSzPct val="75000"/>
              <a:buFont typeface="Wingdings" pitchFamily="2" charset="2"/>
              <a:buNone/>
              <a:defRPr sz="1800" b="1">
                <a:solidFill>
                  <a:schemeClr val="tx1"/>
                </a:solidFill>
                <a:latin typeface="+mn-lt"/>
              </a:defRPr>
            </a:lvl3pPr>
            <a:lvl4pPr marL="1371600" indent="0" algn="l" rtl="0" eaLnBrk="0" fontAlgn="base" hangingPunct="0">
              <a:spcBef>
                <a:spcPts val="400"/>
              </a:spcBef>
              <a:spcAft>
                <a:spcPct val="0"/>
              </a:spcAft>
              <a:buClr>
                <a:srgbClr val="A28E6A"/>
              </a:buClr>
              <a:buSzPct val="75000"/>
              <a:buFont typeface="Wingdings" pitchFamily="2" charset="2"/>
              <a:buNone/>
              <a:defRPr sz="1600" b="1">
                <a:solidFill>
                  <a:schemeClr val="tx1"/>
                </a:solidFill>
                <a:latin typeface="+mn-lt"/>
              </a:defRPr>
            </a:lvl4pPr>
            <a:lvl5pPr marL="1828800" indent="0" algn="l" rtl="0" eaLnBrk="0" fontAlgn="base" hangingPunct="0">
              <a:spcBef>
                <a:spcPts val="400"/>
              </a:spcBef>
              <a:spcAft>
                <a:spcPct val="0"/>
              </a:spcAft>
              <a:buClr>
                <a:srgbClr val="956251"/>
              </a:buClr>
              <a:buSzPct val="65000"/>
              <a:buFont typeface="Wingdings" pitchFamily="2" charset="2"/>
              <a:buNone/>
              <a:defRPr sz="1600" b="1">
                <a:solidFill>
                  <a:schemeClr val="tx1"/>
                </a:solidFill>
                <a:latin typeface="+mn-lt"/>
              </a:defRPr>
            </a:lvl5pPr>
            <a:lvl6pPr marL="22860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6pPr>
            <a:lvl7pPr marL="27432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7pPr>
            <a:lvl8pPr marL="32004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8pPr>
            <a:lvl9pPr marL="36576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9pPr>
          </a:lstStyle>
          <a:p>
            <a:pPr defTabSz="914400"/>
            <a:r>
              <a:rPr lang="en-US" kern="0" dirty="0"/>
              <a:t>National</a:t>
            </a:r>
          </a:p>
        </p:txBody>
      </p:sp>
      <p:sp>
        <p:nvSpPr>
          <p:cNvPr id="11" name="Content Placeholder 4">
            <a:extLst>
              <a:ext uri="{FF2B5EF4-FFF2-40B4-BE49-F238E27FC236}">
                <a16:creationId xmlns:a16="http://schemas.microsoft.com/office/drawing/2014/main" id="{6E33EDAF-DE65-497D-BCCE-D666F56A95FB}"/>
              </a:ext>
            </a:extLst>
          </p:cNvPr>
          <p:cNvSpPr txBox="1">
            <a:spLocks/>
          </p:cNvSpPr>
          <p:nvPr/>
        </p:nvSpPr>
        <p:spPr bwMode="auto">
          <a:xfrm>
            <a:off x="570185" y="2638901"/>
            <a:ext cx="4951412" cy="3951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100000"/>
              <a:buFont typeface="Arial" pitchFamily="34" charset="0"/>
              <a:buChar char="•"/>
              <a:defRPr sz="2400">
                <a:solidFill>
                  <a:schemeClr val="tx1"/>
                </a:solidFill>
                <a:latin typeface="+mn-lt"/>
                <a:ea typeface="+mn-ea"/>
                <a:cs typeface="+mn-cs"/>
              </a:defRPr>
            </a:lvl1pPr>
            <a:lvl2pPr marL="881063" indent="-514350" algn="l" rtl="0" eaLnBrk="0" fontAlgn="base" hangingPunct="0">
              <a:spcBef>
                <a:spcPts val="550"/>
              </a:spcBef>
              <a:spcAft>
                <a:spcPct val="0"/>
              </a:spcAft>
              <a:buClr>
                <a:schemeClr val="accent1"/>
              </a:buClr>
              <a:buSzPct val="70000"/>
              <a:buFont typeface="Tw Cen MT" pitchFamily="34" charset="0"/>
              <a:buChar char="–"/>
              <a:defRPr sz="2000">
                <a:solidFill>
                  <a:schemeClr val="tx1"/>
                </a:solidFill>
                <a:latin typeface="+mn-lt"/>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1800">
                <a:solidFill>
                  <a:schemeClr val="tx1"/>
                </a:solidFill>
                <a:latin typeface="+mn-lt"/>
              </a:defRPr>
            </a:lvl3pPr>
            <a:lvl4pPr marL="1371600" indent="-228600" algn="l" rtl="0" eaLnBrk="0" fontAlgn="base" hangingPunct="0">
              <a:spcBef>
                <a:spcPts val="400"/>
              </a:spcBef>
              <a:spcAft>
                <a:spcPct val="0"/>
              </a:spcAft>
              <a:buClr>
                <a:srgbClr val="A28E6A"/>
              </a:buClr>
              <a:buSzPct val="75000"/>
              <a:buFont typeface="Wingdings" pitchFamily="2" charset="2"/>
              <a:buChar char=""/>
              <a:defRPr sz="1600">
                <a:solidFill>
                  <a:schemeClr val="tx1"/>
                </a:solidFill>
                <a:latin typeface="+mn-lt"/>
              </a:defRPr>
            </a:lvl4pPr>
            <a:lvl5pPr marL="1828800" indent="-228600" algn="l" rtl="0" eaLnBrk="0" fontAlgn="base" hangingPunct="0">
              <a:spcBef>
                <a:spcPts val="400"/>
              </a:spcBef>
              <a:spcAft>
                <a:spcPct val="0"/>
              </a:spcAft>
              <a:buClr>
                <a:srgbClr val="956251"/>
              </a:buClr>
              <a:buSzPct val="65000"/>
              <a:buFont typeface="Wingdings" pitchFamily="2" charset="2"/>
              <a:buChar char=""/>
              <a:defRPr sz="1600">
                <a:solidFill>
                  <a:schemeClr val="tx1"/>
                </a:solidFill>
                <a:latin typeface="+mn-lt"/>
              </a:defRPr>
            </a:lvl5pPr>
            <a:lvl6pPr marL="22860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6pPr>
            <a:lvl7pPr marL="27432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7pPr>
            <a:lvl8pPr marL="32004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8pPr>
            <a:lvl9pPr marL="36576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9pPr>
          </a:lstStyle>
          <a:p>
            <a:pPr defTabSz="914400"/>
            <a:r>
              <a:rPr lang="en-US" sz="2000" b="1" kern="0" dirty="0"/>
              <a:t>Seasonality: </a:t>
            </a:r>
            <a:r>
              <a:rPr lang="en-US" sz="2000" kern="0" dirty="0"/>
              <a:t>demand fluctuates both nationally and regionally as the year progresses.</a:t>
            </a:r>
          </a:p>
          <a:p>
            <a:pPr defTabSz="914400"/>
            <a:r>
              <a:rPr lang="en-US" sz="2000" b="1" kern="0" dirty="0"/>
              <a:t>Trade:  </a:t>
            </a:r>
            <a:r>
              <a:rPr lang="en-US" sz="2000" kern="0" dirty="0"/>
              <a:t>shifts in import/export patterns affect demand.</a:t>
            </a:r>
            <a:endParaRPr lang="en-US" sz="2000" b="1" kern="0" dirty="0"/>
          </a:p>
          <a:p>
            <a:pPr defTabSz="914400"/>
            <a:r>
              <a:rPr lang="en-US" sz="2000" b="1" kern="0" dirty="0"/>
              <a:t>Substitutes: </a:t>
            </a:r>
            <a:r>
              <a:rPr lang="en-US" sz="2000" kern="0" dirty="0"/>
              <a:t> price changes in other modes of transportation can affect Truck rates.</a:t>
            </a:r>
          </a:p>
          <a:p>
            <a:pPr defTabSz="914400"/>
            <a:r>
              <a:rPr lang="en-US" sz="2000" b="1" kern="0" dirty="0"/>
              <a:t>Gas Prices:  </a:t>
            </a:r>
            <a:r>
              <a:rPr lang="en-US" sz="2000" kern="0" dirty="0"/>
              <a:t>while many parties pass this cost on, others are adversely affected.</a:t>
            </a:r>
            <a:endParaRPr lang="en-US" sz="2000" b="1" kern="0" dirty="0"/>
          </a:p>
        </p:txBody>
      </p:sp>
      <p:sp>
        <p:nvSpPr>
          <p:cNvPr id="12" name="Text Placeholder 5">
            <a:extLst>
              <a:ext uri="{FF2B5EF4-FFF2-40B4-BE49-F238E27FC236}">
                <a16:creationId xmlns:a16="http://schemas.microsoft.com/office/drawing/2014/main" id="{AFEB5DB1-6723-4778-AFC1-5B5CAB8C5064}"/>
              </a:ext>
            </a:extLst>
          </p:cNvPr>
          <p:cNvSpPr txBox="1">
            <a:spLocks/>
          </p:cNvSpPr>
          <p:nvPr/>
        </p:nvSpPr>
        <p:spPr bwMode="auto">
          <a:xfrm>
            <a:off x="5713412" y="2013155"/>
            <a:ext cx="4041775" cy="6397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0" fontAlgn="base" hangingPunct="0">
              <a:spcBef>
                <a:spcPts val="700"/>
              </a:spcBef>
              <a:spcAft>
                <a:spcPct val="0"/>
              </a:spcAft>
              <a:buClr>
                <a:schemeClr val="accent2"/>
              </a:buClr>
              <a:buSzPct val="100000"/>
              <a:buFont typeface="Arial" pitchFamily="34" charset="0"/>
              <a:buNone/>
              <a:defRPr sz="2400" b="1">
                <a:solidFill>
                  <a:schemeClr val="tx1"/>
                </a:solidFill>
                <a:latin typeface="+mn-lt"/>
                <a:ea typeface="+mn-ea"/>
                <a:cs typeface="+mn-cs"/>
              </a:defRPr>
            </a:lvl1pPr>
            <a:lvl2pPr marL="457200" indent="0" algn="l" rtl="0" eaLnBrk="0" fontAlgn="base" hangingPunct="0">
              <a:spcBef>
                <a:spcPts val="550"/>
              </a:spcBef>
              <a:spcAft>
                <a:spcPct val="0"/>
              </a:spcAft>
              <a:buClr>
                <a:schemeClr val="accent1"/>
              </a:buClr>
              <a:buSzPct val="70000"/>
              <a:buFont typeface="Tw Cen MT" pitchFamily="34" charset="0"/>
              <a:buNone/>
              <a:defRPr sz="2000" b="1">
                <a:solidFill>
                  <a:schemeClr val="tx1"/>
                </a:solidFill>
                <a:latin typeface="+mn-lt"/>
              </a:defRPr>
            </a:lvl2pPr>
            <a:lvl3pPr marL="914400" indent="0" algn="l" rtl="0" eaLnBrk="0" fontAlgn="base" hangingPunct="0">
              <a:spcBef>
                <a:spcPts val="500"/>
              </a:spcBef>
              <a:spcAft>
                <a:spcPct val="0"/>
              </a:spcAft>
              <a:buClr>
                <a:schemeClr val="accent2"/>
              </a:buClr>
              <a:buSzPct val="75000"/>
              <a:buFont typeface="Wingdings" pitchFamily="2" charset="2"/>
              <a:buNone/>
              <a:defRPr sz="1800" b="1">
                <a:solidFill>
                  <a:schemeClr val="tx1"/>
                </a:solidFill>
                <a:latin typeface="+mn-lt"/>
              </a:defRPr>
            </a:lvl3pPr>
            <a:lvl4pPr marL="1371600" indent="0" algn="l" rtl="0" eaLnBrk="0" fontAlgn="base" hangingPunct="0">
              <a:spcBef>
                <a:spcPts val="400"/>
              </a:spcBef>
              <a:spcAft>
                <a:spcPct val="0"/>
              </a:spcAft>
              <a:buClr>
                <a:srgbClr val="A28E6A"/>
              </a:buClr>
              <a:buSzPct val="75000"/>
              <a:buFont typeface="Wingdings" pitchFamily="2" charset="2"/>
              <a:buNone/>
              <a:defRPr sz="1600" b="1">
                <a:solidFill>
                  <a:schemeClr val="tx1"/>
                </a:solidFill>
                <a:latin typeface="+mn-lt"/>
              </a:defRPr>
            </a:lvl4pPr>
            <a:lvl5pPr marL="1828800" indent="0" algn="l" rtl="0" eaLnBrk="0" fontAlgn="base" hangingPunct="0">
              <a:spcBef>
                <a:spcPts val="400"/>
              </a:spcBef>
              <a:spcAft>
                <a:spcPct val="0"/>
              </a:spcAft>
              <a:buClr>
                <a:srgbClr val="956251"/>
              </a:buClr>
              <a:buSzPct val="65000"/>
              <a:buFont typeface="Wingdings" pitchFamily="2" charset="2"/>
              <a:buNone/>
              <a:defRPr sz="1600" b="1">
                <a:solidFill>
                  <a:schemeClr val="tx1"/>
                </a:solidFill>
                <a:latin typeface="+mn-lt"/>
              </a:defRPr>
            </a:lvl5pPr>
            <a:lvl6pPr marL="22860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6pPr>
            <a:lvl7pPr marL="27432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7pPr>
            <a:lvl8pPr marL="32004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8pPr>
            <a:lvl9pPr marL="36576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9pPr>
          </a:lstStyle>
          <a:p>
            <a:pPr defTabSz="914400"/>
            <a:r>
              <a:rPr lang="en-US" kern="0" dirty="0"/>
              <a:t>Local</a:t>
            </a:r>
          </a:p>
        </p:txBody>
      </p:sp>
      <p:sp>
        <p:nvSpPr>
          <p:cNvPr id="13" name="Content Placeholder 6">
            <a:extLst>
              <a:ext uri="{FF2B5EF4-FFF2-40B4-BE49-F238E27FC236}">
                <a16:creationId xmlns:a16="http://schemas.microsoft.com/office/drawing/2014/main" id="{A5BA5061-8083-4B66-B96E-C2F225D2A807}"/>
              </a:ext>
            </a:extLst>
          </p:cNvPr>
          <p:cNvSpPr txBox="1">
            <a:spLocks/>
          </p:cNvSpPr>
          <p:nvPr/>
        </p:nvSpPr>
        <p:spPr bwMode="auto">
          <a:xfrm>
            <a:off x="5713412" y="2638901"/>
            <a:ext cx="5562600" cy="3951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100000"/>
              <a:buFont typeface="Arial" pitchFamily="34" charset="0"/>
              <a:buChar char="•"/>
              <a:defRPr sz="2400">
                <a:solidFill>
                  <a:schemeClr val="tx1"/>
                </a:solidFill>
                <a:latin typeface="+mn-lt"/>
                <a:ea typeface="+mn-ea"/>
                <a:cs typeface="+mn-cs"/>
              </a:defRPr>
            </a:lvl1pPr>
            <a:lvl2pPr marL="881063" indent="-514350" algn="l" rtl="0" eaLnBrk="0" fontAlgn="base" hangingPunct="0">
              <a:spcBef>
                <a:spcPts val="550"/>
              </a:spcBef>
              <a:spcAft>
                <a:spcPct val="0"/>
              </a:spcAft>
              <a:buClr>
                <a:schemeClr val="accent1"/>
              </a:buClr>
              <a:buSzPct val="70000"/>
              <a:buFont typeface="Tw Cen MT" pitchFamily="34" charset="0"/>
              <a:buChar char="–"/>
              <a:defRPr sz="2000">
                <a:solidFill>
                  <a:schemeClr val="tx1"/>
                </a:solidFill>
                <a:latin typeface="+mn-lt"/>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1800">
                <a:solidFill>
                  <a:schemeClr val="tx1"/>
                </a:solidFill>
                <a:latin typeface="+mn-lt"/>
              </a:defRPr>
            </a:lvl3pPr>
            <a:lvl4pPr marL="1371600" indent="-228600" algn="l" rtl="0" eaLnBrk="0" fontAlgn="base" hangingPunct="0">
              <a:spcBef>
                <a:spcPts val="400"/>
              </a:spcBef>
              <a:spcAft>
                <a:spcPct val="0"/>
              </a:spcAft>
              <a:buClr>
                <a:srgbClr val="A28E6A"/>
              </a:buClr>
              <a:buSzPct val="75000"/>
              <a:buFont typeface="Wingdings" pitchFamily="2" charset="2"/>
              <a:buChar char=""/>
              <a:defRPr sz="1600">
                <a:solidFill>
                  <a:schemeClr val="tx1"/>
                </a:solidFill>
                <a:latin typeface="+mn-lt"/>
              </a:defRPr>
            </a:lvl4pPr>
            <a:lvl5pPr marL="1828800" indent="-228600" algn="l" rtl="0" eaLnBrk="0" fontAlgn="base" hangingPunct="0">
              <a:spcBef>
                <a:spcPts val="400"/>
              </a:spcBef>
              <a:spcAft>
                <a:spcPct val="0"/>
              </a:spcAft>
              <a:buClr>
                <a:srgbClr val="956251"/>
              </a:buClr>
              <a:buSzPct val="65000"/>
              <a:buFont typeface="Wingdings" pitchFamily="2" charset="2"/>
              <a:buChar char=""/>
              <a:defRPr sz="1600">
                <a:solidFill>
                  <a:schemeClr val="tx1"/>
                </a:solidFill>
                <a:latin typeface="+mn-lt"/>
              </a:defRPr>
            </a:lvl5pPr>
            <a:lvl6pPr marL="22860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6pPr>
            <a:lvl7pPr marL="27432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7pPr>
            <a:lvl8pPr marL="32004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8pPr>
            <a:lvl9pPr marL="36576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9pPr>
          </a:lstStyle>
          <a:p>
            <a:pPr defTabSz="914400"/>
            <a:r>
              <a:rPr lang="en-US" sz="2000" b="1" kern="0" dirty="0"/>
              <a:t>Weather:  </a:t>
            </a:r>
            <a:r>
              <a:rPr lang="en-US" sz="2000" kern="0" dirty="0"/>
              <a:t>extreme events and winter weather affect productivity, trucking supply, or demand.</a:t>
            </a:r>
          </a:p>
          <a:p>
            <a:pPr defTabSz="914400"/>
            <a:r>
              <a:rPr lang="en-US" sz="2000" b="1" kern="0" dirty="0"/>
              <a:t>Tender Rejection Rates:  </a:t>
            </a:r>
            <a:r>
              <a:rPr lang="en-US" sz="2000" kern="0" dirty="0"/>
              <a:t>the % of loads (moves) offered to carriers but rejected.  Movements usually indicate a supply / demand (capacity) imbalance.  Can also be measured nationally.</a:t>
            </a:r>
            <a:endParaRPr lang="en-US" sz="2000" b="1" kern="0" dirty="0"/>
          </a:p>
          <a:p>
            <a:pPr defTabSz="914400"/>
            <a:endParaRPr lang="en-US" sz="2000" b="1" kern="0" dirty="0"/>
          </a:p>
        </p:txBody>
      </p:sp>
    </p:spTree>
    <p:extLst>
      <p:ext uri="{BB962C8B-B14F-4D97-AF65-F5344CB8AC3E}">
        <p14:creationId xmlns:p14="http://schemas.microsoft.com/office/powerpoint/2010/main" val="72326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5B55C2-A701-4D52-BB1E-FA888C54066B}"/>
              </a:ext>
            </a:extLst>
          </p:cNvPr>
          <p:cNvSpPr txBox="1">
            <a:spLocks/>
          </p:cNvSpPr>
          <p:nvPr/>
        </p:nvSpPr>
        <p:spPr>
          <a:xfrm>
            <a:off x="554840" y="505700"/>
            <a:ext cx="11024544" cy="1148820"/>
          </a:xfrm>
          <a:prstGeom prst="rect">
            <a:avLst/>
          </a:prstGeom>
        </p:spPr>
        <p:txBody>
          <a:bodyPr vert="horz" lIns="91440" tIns="45720" rIns="91440" bIns="45720" rtlCol="0">
            <a:normAutofit/>
          </a:bodyPr>
          <a:lstStyle/>
          <a:p>
            <a:pPr lvl="0" defTabSz="914400">
              <a:lnSpc>
                <a:spcPct val="90000"/>
              </a:lnSpc>
              <a:spcBef>
                <a:spcPts val="1000"/>
              </a:spcBef>
              <a:defRPr/>
            </a:pPr>
            <a:r>
              <a:rPr lang="en-US" sz="4000" dirty="0">
                <a:latin typeface="Rockwell"/>
                <a:ea typeface="Aktiv Grotesk Light" panose="020B0404020202020204" pitchFamily="34" charset="0"/>
                <a:cs typeface="Rockwell"/>
              </a:rPr>
              <a:t>The Competition – Redwood Data</a:t>
            </a:r>
            <a:endParaRPr kumimoji="0" lang="en-US" sz="4000" b="0" i="0" u="none" strike="noStrike" kern="1200" cap="none" spc="0" normalizeH="0" baseline="0" noProof="0" dirty="0">
              <a:ln>
                <a:noFill/>
              </a:ln>
              <a:solidFill>
                <a:schemeClr val="tx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
        <p:nvSpPr>
          <p:cNvPr id="86"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5" name="Picture 84" descr="Redwood Presentation logo.png"/>
          <p:cNvPicPr>
            <a:picLocks noChangeAspect="1"/>
          </p:cNvPicPr>
          <p:nvPr/>
        </p:nvPicPr>
        <p:blipFill>
          <a:blip r:embed="rId2"/>
          <a:stretch>
            <a:fillRect/>
          </a:stretch>
        </p:blipFill>
        <p:spPr>
          <a:xfrm>
            <a:off x="655826" y="6355080"/>
            <a:ext cx="1718624" cy="243840"/>
          </a:xfrm>
          <a:prstGeom prst="rect">
            <a:avLst/>
          </a:prstGeom>
        </p:spPr>
      </p:pic>
      <p:sp>
        <p:nvSpPr>
          <p:cNvPr id="11" name="Content Placeholder 4">
            <a:extLst>
              <a:ext uri="{FF2B5EF4-FFF2-40B4-BE49-F238E27FC236}">
                <a16:creationId xmlns:a16="http://schemas.microsoft.com/office/drawing/2014/main" id="{6E33EDAF-DE65-497D-BCCE-D666F56A95FB}"/>
              </a:ext>
            </a:extLst>
          </p:cNvPr>
          <p:cNvSpPr txBox="1">
            <a:spLocks/>
          </p:cNvSpPr>
          <p:nvPr/>
        </p:nvSpPr>
        <p:spPr bwMode="auto">
          <a:xfrm>
            <a:off x="554840" y="1371600"/>
            <a:ext cx="4951412"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100000"/>
              <a:buFont typeface="Arial" pitchFamily="34" charset="0"/>
              <a:buChar char="•"/>
              <a:defRPr sz="2400">
                <a:solidFill>
                  <a:schemeClr val="tx1"/>
                </a:solidFill>
                <a:latin typeface="+mn-lt"/>
                <a:ea typeface="+mn-ea"/>
                <a:cs typeface="+mn-cs"/>
              </a:defRPr>
            </a:lvl1pPr>
            <a:lvl2pPr marL="881063" indent="-514350" algn="l" rtl="0" eaLnBrk="0" fontAlgn="base" hangingPunct="0">
              <a:spcBef>
                <a:spcPts val="550"/>
              </a:spcBef>
              <a:spcAft>
                <a:spcPct val="0"/>
              </a:spcAft>
              <a:buClr>
                <a:schemeClr val="accent1"/>
              </a:buClr>
              <a:buSzPct val="70000"/>
              <a:buFont typeface="Tw Cen MT" pitchFamily="34" charset="0"/>
              <a:buChar char="–"/>
              <a:defRPr sz="2000">
                <a:solidFill>
                  <a:schemeClr val="tx1"/>
                </a:solidFill>
                <a:latin typeface="+mn-lt"/>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1800">
                <a:solidFill>
                  <a:schemeClr val="tx1"/>
                </a:solidFill>
                <a:latin typeface="+mn-lt"/>
              </a:defRPr>
            </a:lvl3pPr>
            <a:lvl4pPr marL="1371600" indent="-228600" algn="l" rtl="0" eaLnBrk="0" fontAlgn="base" hangingPunct="0">
              <a:spcBef>
                <a:spcPts val="400"/>
              </a:spcBef>
              <a:spcAft>
                <a:spcPct val="0"/>
              </a:spcAft>
              <a:buClr>
                <a:srgbClr val="A28E6A"/>
              </a:buClr>
              <a:buSzPct val="75000"/>
              <a:buFont typeface="Wingdings" pitchFamily="2" charset="2"/>
              <a:buChar char=""/>
              <a:defRPr sz="1600">
                <a:solidFill>
                  <a:schemeClr val="tx1"/>
                </a:solidFill>
                <a:latin typeface="+mn-lt"/>
              </a:defRPr>
            </a:lvl4pPr>
            <a:lvl5pPr marL="1828800" indent="-228600" algn="l" rtl="0" eaLnBrk="0" fontAlgn="base" hangingPunct="0">
              <a:spcBef>
                <a:spcPts val="400"/>
              </a:spcBef>
              <a:spcAft>
                <a:spcPct val="0"/>
              </a:spcAft>
              <a:buClr>
                <a:srgbClr val="956251"/>
              </a:buClr>
              <a:buSzPct val="65000"/>
              <a:buFont typeface="Wingdings" pitchFamily="2" charset="2"/>
              <a:buChar char=""/>
              <a:defRPr sz="1600">
                <a:solidFill>
                  <a:schemeClr val="tx1"/>
                </a:solidFill>
                <a:latin typeface="+mn-lt"/>
              </a:defRPr>
            </a:lvl5pPr>
            <a:lvl6pPr marL="22860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6pPr>
            <a:lvl7pPr marL="27432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7pPr>
            <a:lvl8pPr marL="32004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8pPr>
            <a:lvl9pPr marL="36576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9pPr>
          </a:lstStyle>
          <a:p>
            <a:pPr lvl="0"/>
            <a:r>
              <a:rPr lang="en-US" sz="1800" b="1" dirty="0"/>
              <a:t>Load Booked Date:  </a:t>
            </a:r>
            <a:r>
              <a:rPr lang="en-US" sz="1800" dirty="0"/>
              <a:t>when was the load booked for a truck – i.e. how much lead time existed.</a:t>
            </a:r>
          </a:p>
          <a:p>
            <a:pPr lvl="0"/>
            <a:r>
              <a:rPr lang="en-US" sz="1800" b="1" dirty="0"/>
              <a:t>Pickup Date:  </a:t>
            </a:r>
            <a:r>
              <a:rPr lang="en-US" sz="1800" dirty="0"/>
              <a:t>when was the load picked up by a truck.</a:t>
            </a:r>
            <a:endParaRPr lang="en-US" sz="1800" b="1" dirty="0"/>
          </a:p>
          <a:p>
            <a:pPr lvl="0"/>
            <a:r>
              <a:rPr lang="en-US" sz="1800" b="1" dirty="0"/>
              <a:t>Delivery Date:  </a:t>
            </a:r>
            <a:r>
              <a:rPr lang="en-US" sz="1800" dirty="0"/>
              <a:t>date the load was delivered at the destination.</a:t>
            </a:r>
            <a:endParaRPr lang="en-US" sz="1800" b="1" dirty="0"/>
          </a:p>
          <a:p>
            <a:pPr lvl="0"/>
            <a:r>
              <a:rPr lang="en-US" sz="1800" b="1" dirty="0"/>
              <a:t>Weight:  </a:t>
            </a:r>
            <a:r>
              <a:rPr lang="en-US" sz="1800" dirty="0"/>
              <a:t>estimated weight of the goods.</a:t>
            </a:r>
            <a:endParaRPr lang="en-US" sz="1400" b="1" dirty="0"/>
          </a:p>
          <a:p>
            <a:pPr lvl="0"/>
            <a:r>
              <a:rPr lang="en-US" sz="1800" b="1" dirty="0"/>
              <a:t>Pieces:  </a:t>
            </a:r>
            <a:r>
              <a:rPr lang="en-US" sz="1800" dirty="0"/>
              <a:t>how many “pallets” of the good are in the shipment – i.e. how bulky is it.</a:t>
            </a:r>
            <a:endParaRPr lang="en-US" sz="1800" b="1" dirty="0"/>
          </a:p>
          <a:p>
            <a:pPr lvl="0"/>
            <a:r>
              <a:rPr lang="en-US" sz="1800" b="1" dirty="0"/>
              <a:t>Mode:  </a:t>
            </a:r>
            <a:r>
              <a:rPr lang="en-US" sz="1800" dirty="0"/>
              <a:t>type of transportation – </a:t>
            </a:r>
            <a:r>
              <a:rPr lang="en-US" sz="1800" b="1" u="sng" dirty="0"/>
              <a:t>note “Truck” and “Dry Van” mean the same thing.</a:t>
            </a:r>
          </a:p>
          <a:p>
            <a:r>
              <a:rPr lang="en-US" sz="1800" b="1" dirty="0"/>
              <a:t>Mileage:  </a:t>
            </a:r>
            <a:r>
              <a:rPr lang="en-US" sz="1800" dirty="0"/>
              <a:t>estimated mileage from origin to destination.</a:t>
            </a:r>
          </a:p>
          <a:p>
            <a:r>
              <a:rPr lang="en-US" sz="1800" b="1" dirty="0"/>
              <a:t>Revenue:  </a:t>
            </a:r>
            <a:r>
              <a:rPr lang="en-US" sz="1800" b="1" u="sng" dirty="0"/>
              <a:t>all-in </a:t>
            </a:r>
            <a:r>
              <a:rPr lang="en-US" sz="1800" dirty="0"/>
              <a:t> (including fuel &amp; accessorial charges) amount collected from shipper.</a:t>
            </a:r>
            <a:endParaRPr lang="en-US" sz="1800" b="1" dirty="0"/>
          </a:p>
          <a:p>
            <a:endParaRPr lang="en-US" sz="1800" b="1" dirty="0"/>
          </a:p>
          <a:p>
            <a:pPr lvl="0"/>
            <a:endParaRPr lang="en-US" sz="1800" b="1" dirty="0"/>
          </a:p>
        </p:txBody>
      </p:sp>
      <p:sp>
        <p:nvSpPr>
          <p:cNvPr id="12" name="Text Placeholder 5">
            <a:extLst>
              <a:ext uri="{FF2B5EF4-FFF2-40B4-BE49-F238E27FC236}">
                <a16:creationId xmlns:a16="http://schemas.microsoft.com/office/drawing/2014/main" id="{AFEB5DB1-6723-4778-AFC1-5B5CAB8C5064}"/>
              </a:ext>
            </a:extLst>
          </p:cNvPr>
          <p:cNvSpPr txBox="1">
            <a:spLocks/>
          </p:cNvSpPr>
          <p:nvPr/>
        </p:nvSpPr>
        <p:spPr bwMode="auto">
          <a:xfrm>
            <a:off x="5713412" y="1143602"/>
            <a:ext cx="4041775" cy="6397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0" indent="0" algn="l" rtl="0" eaLnBrk="0" fontAlgn="base" hangingPunct="0">
              <a:spcBef>
                <a:spcPts val="700"/>
              </a:spcBef>
              <a:spcAft>
                <a:spcPct val="0"/>
              </a:spcAft>
              <a:buClr>
                <a:schemeClr val="accent2"/>
              </a:buClr>
              <a:buSzPct val="100000"/>
              <a:buFont typeface="Arial" pitchFamily="34" charset="0"/>
              <a:buNone/>
              <a:defRPr sz="2400" b="1">
                <a:solidFill>
                  <a:schemeClr val="tx1"/>
                </a:solidFill>
                <a:latin typeface="+mn-lt"/>
                <a:ea typeface="+mn-ea"/>
                <a:cs typeface="+mn-cs"/>
              </a:defRPr>
            </a:lvl1pPr>
            <a:lvl2pPr marL="457200" indent="0" algn="l" rtl="0" eaLnBrk="0" fontAlgn="base" hangingPunct="0">
              <a:spcBef>
                <a:spcPts val="550"/>
              </a:spcBef>
              <a:spcAft>
                <a:spcPct val="0"/>
              </a:spcAft>
              <a:buClr>
                <a:schemeClr val="accent1"/>
              </a:buClr>
              <a:buSzPct val="70000"/>
              <a:buFont typeface="Tw Cen MT" pitchFamily="34" charset="0"/>
              <a:buNone/>
              <a:defRPr sz="2000" b="1">
                <a:solidFill>
                  <a:schemeClr val="tx1"/>
                </a:solidFill>
                <a:latin typeface="+mn-lt"/>
              </a:defRPr>
            </a:lvl2pPr>
            <a:lvl3pPr marL="914400" indent="0" algn="l" rtl="0" eaLnBrk="0" fontAlgn="base" hangingPunct="0">
              <a:spcBef>
                <a:spcPts val="500"/>
              </a:spcBef>
              <a:spcAft>
                <a:spcPct val="0"/>
              </a:spcAft>
              <a:buClr>
                <a:schemeClr val="accent2"/>
              </a:buClr>
              <a:buSzPct val="75000"/>
              <a:buFont typeface="Wingdings" pitchFamily="2" charset="2"/>
              <a:buNone/>
              <a:defRPr sz="1800" b="1">
                <a:solidFill>
                  <a:schemeClr val="tx1"/>
                </a:solidFill>
                <a:latin typeface="+mn-lt"/>
              </a:defRPr>
            </a:lvl3pPr>
            <a:lvl4pPr marL="1371600" indent="0" algn="l" rtl="0" eaLnBrk="0" fontAlgn="base" hangingPunct="0">
              <a:spcBef>
                <a:spcPts val="400"/>
              </a:spcBef>
              <a:spcAft>
                <a:spcPct val="0"/>
              </a:spcAft>
              <a:buClr>
                <a:srgbClr val="A28E6A"/>
              </a:buClr>
              <a:buSzPct val="75000"/>
              <a:buFont typeface="Wingdings" pitchFamily="2" charset="2"/>
              <a:buNone/>
              <a:defRPr sz="1600" b="1">
                <a:solidFill>
                  <a:schemeClr val="tx1"/>
                </a:solidFill>
                <a:latin typeface="+mn-lt"/>
              </a:defRPr>
            </a:lvl4pPr>
            <a:lvl5pPr marL="1828800" indent="0" algn="l" rtl="0" eaLnBrk="0" fontAlgn="base" hangingPunct="0">
              <a:spcBef>
                <a:spcPts val="400"/>
              </a:spcBef>
              <a:spcAft>
                <a:spcPct val="0"/>
              </a:spcAft>
              <a:buClr>
                <a:srgbClr val="956251"/>
              </a:buClr>
              <a:buSzPct val="65000"/>
              <a:buFont typeface="Wingdings" pitchFamily="2" charset="2"/>
              <a:buNone/>
              <a:defRPr sz="1600" b="1">
                <a:solidFill>
                  <a:schemeClr val="tx1"/>
                </a:solidFill>
                <a:latin typeface="+mn-lt"/>
              </a:defRPr>
            </a:lvl5pPr>
            <a:lvl6pPr marL="22860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6pPr>
            <a:lvl7pPr marL="27432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7pPr>
            <a:lvl8pPr marL="32004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8pPr>
            <a:lvl9pPr marL="3657600" indent="0" algn="l" rtl="0" fontAlgn="base">
              <a:spcBef>
                <a:spcPts val="400"/>
              </a:spcBef>
              <a:spcAft>
                <a:spcPct val="0"/>
              </a:spcAft>
              <a:buClr>
                <a:srgbClr val="956251"/>
              </a:buClr>
              <a:buSzPct val="65000"/>
              <a:buFont typeface="Wingdings" pitchFamily="2" charset="2"/>
              <a:buNone/>
              <a:defRPr sz="1600" b="1">
                <a:solidFill>
                  <a:schemeClr val="tx1"/>
                </a:solidFill>
                <a:latin typeface="+mn-lt"/>
              </a:defRPr>
            </a:lvl9pPr>
          </a:lstStyle>
          <a:p>
            <a:pPr defTabSz="914400"/>
            <a:endParaRPr lang="en-US" kern="0" dirty="0"/>
          </a:p>
        </p:txBody>
      </p:sp>
      <p:sp>
        <p:nvSpPr>
          <p:cNvPr id="14" name="Content Placeholder 4">
            <a:extLst>
              <a:ext uri="{FF2B5EF4-FFF2-40B4-BE49-F238E27FC236}">
                <a16:creationId xmlns:a16="http://schemas.microsoft.com/office/drawing/2014/main" id="{1EF0DA2E-6E43-4BCD-8E73-1EF710149D45}"/>
              </a:ext>
            </a:extLst>
          </p:cNvPr>
          <p:cNvSpPr txBox="1">
            <a:spLocks/>
          </p:cNvSpPr>
          <p:nvPr/>
        </p:nvSpPr>
        <p:spPr bwMode="auto">
          <a:xfrm>
            <a:off x="5658652" y="1342955"/>
            <a:ext cx="4951412" cy="45244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100000"/>
              <a:buFont typeface="Arial" pitchFamily="34" charset="0"/>
              <a:buChar char="•"/>
              <a:defRPr sz="2400">
                <a:solidFill>
                  <a:schemeClr val="tx1"/>
                </a:solidFill>
                <a:latin typeface="+mn-lt"/>
                <a:ea typeface="+mn-ea"/>
                <a:cs typeface="+mn-cs"/>
              </a:defRPr>
            </a:lvl1pPr>
            <a:lvl2pPr marL="881063" indent="-514350" algn="l" rtl="0" eaLnBrk="0" fontAlgn="base" hangingPunct="0">
              <a:spcBef>
                <a:spcPts val="550"/>
              </a:spcBef>
              <a:spcAft>
                <a:spcPct val="0"/>
              </a:spcAft>
              <a:buClr>
                <a:schemeClr val="accent1"/>
              </a:buClr>
              <a:buSzPct val="70000"/>
              <a:buFont typeface="Tw Cen MT" pitchFamily="34" charset="0"/>
              <a:buChar char="–"/>
              <a:defRPr sz="2000">
                <a:solidFill>
                  <a:schemeClr val="tx1"/>
                </a:solidFill>
                <a:latin typeface="+mn-lt"/>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1800">
                <a:solidFill>
                  <a:schemeClr val="tx1"/>
                </a:solidFill>
                <a:latin typeface="+mn-lt"/>
              </a:defRPr>
            </a:lvl3pPr>
            <a:lvl4pPr marL="1371600" indent="-228600" algn="l" rtl="0" eaLnBrk="0" fontAlgn="base" hangingPunct="0">
              <a:spcBef>
                <a:spcPts val="400"/>
              </a:spcBef>
              <a:spcAft>
                <a:spcPct val="0"/>
              </a:spcAft>
              <a:buClr>
                <a:srgbClr val="A28E6A"/>
              </a:buClr>
              <a:buSzPct val="75000"/>
              <a:buFont typeface="Wingdings" pitchFamily="2" charset="2"/>
              <a:buChar char=""/>
              <a:defRPr sz="1600">
                <a:solidFill>
                  <a:schemeClr val="tx1"/>
                </a:solidFill>
                <a:latin typeface="+mn-lt"/>
              </a:defRPr>
            </a:lvl4pPr>
            <a:lvl5pPr marL="1828800" indent="-228600" algn="l" rtl="0" eaLnBrk="0" fontAlgn="base" hangingPunct="0">
              <a:spcBef>
                <a:spcPts val="400"/>
              </a:spcBef>
              <a:spcAft>
                <a:spcPct val="0"/>
              </a:spcAft>
              <a:buClr>
                <a:srgbClr val="956251"/>
              </a:buClr>
              <a:buSzPct val="65000"/>
              <a:buFont typeface="Wingdings" pitchFamily="2" charset="2"/>
              <a:buChar char=""/>
              <a:defRPr sz="1600">
                <a:solidFill>
                  <a:schemeClr val="tx1"/>
                </a:solidFill>
                <a:latin typeface="+mn-lt"/>
              </a:defRPr>
            </a:lvl5pPr>
            <a:lvl6pPr marL="22860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6pPr>
            <a:lvl7pPr marL="27432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7pPr>
            <a:lvl8pPr marL="32004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8pPr>
            <a:lvl9pPr marL="36576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9pPr>
          </a:lstStyle>
          <a:p>
            <a:r>
              <a:rPr lang="en-US" sz="1800" b="1" dirty="0"/>
              <a:t>Accessorial Costs:  </a:t>
            </a:r>
            <a:r>
              <a:rPr lang="en-US" sz="1800" dirty="0"/>
              <a:t>extra </a:t>
            </a:r>
            <a:r>
              <a:rPr lang="en-US" sz="1800" i="1" dirty="0"/>
              <a:t>unanticipated costs – </a:t>
            </a:r>
            <a:r>
              <a:rPr lang="en-US" sz="1800" dirty="0"/>
              <a:t>not generally part of initial rate negotiation.  If negative Redwood was not able to pass on to customer or reduced rate for some reason.</a:t>
            </a:r>
            <a:endParaRPr lang="en-US" sz="1800" b="1" dirty="0"/>
          </a:p>
          <a:p>
            <a:pPr lvl="0"/>
            <a:r>
              <a:rPr lang="en-US" sz="1800" b="1" dirty="0"/>
              <a:t>Origin Market: </a:t>
            </a:r>
            <a:r>
              <a:rPr lang="en-US" sz="1800" dirty="0"/>
              <a:t>if in FreightWaves network, what origin market is this.</a:t>
            </a:r>
            <a:endParaRPr lang="en-US" sz="1800" b="1" dirty="0"/>
          </a:p>
          <a:p>
            <a:r>
              <a:rPr lang="en-US" sz="1800" b="1" dirty="0"/>
              <a:t>Destination Market:  </a:t>
            </a:r>
            <a:r>
              <a:rPr lang="en-US" sz="1800" dirty="0"/>
              <a:t>if in FreightWaves network, what origin market is this.</a:t>
            </a:r>
            <a:endParaRPr lang="en-US" sz="1800" b="1" dirty="0"/>
          </a:p>
          <a:p>
            <a:pPr lvl="0"/>
            <a:r>
              <a:rPr lang="en-US" sz="1800" b="1" dirty="0"/>
              <a:t>Origin/Dest 3-Digit Zip:  </a:t>
            </a:r>
            <a:r>
              <a:rPr lang="en-US" sz="1800" dirty="0"/>
              <a:t>wider than a five digit zip, serves as an origin/destination area.</a:t>
            </a:r>
          </a:p>
          <a:p>
            <a:r>
              <a:rPr lang="en-US" sz="1800" b="1" kern="0" dirty="0"/>
              <a:t>Load Type:  </a:t>
            </a:r>
            <a:r>
              <a:rPr lang="en-US" sz="1800" i="1" kern="0" dirty="0"/>
              <a:t>categories </a:t>
            </a:r>
            <a:r>
              <a:rPr lang="en-US" sz="1800" kern="0" dirty="0"/>
              <a:t>of load types – “Ad-hoc”, “Consistent” and “Dedicated” refer to carrier relationship types, while “White Glove” means more care is required.  “Critical” means the load is more important than average. </a:t>
            </a:r>
            <a:endParaRPr lang="en-US" sz="1800" b="1" kern="0" dirty="0"/>
          </a:p>
          <a:p>
            <a:pPr lvl="0"/>
            <a:endParaRPr lang="en-US" sz="1800" b="1" dirty="0"/>
          </a:p>
          <a:p>
            <a:pPr lvl="0"/>
            <a:endParaRPr lang="en-US" sz="1800" b="1" dirty="0"/>
          </a:p>
          <a:p>
            <a:pPr defTabSz="914400"/>
            <a:endParaRPr lang="en-US" sz="2000" b="1" kern="0" dirty="0"/>
          </a:p>
        </p:txBody>
      </p:sp>
    </p:spTree>
    <p:extLst>
      <p:ext uri="{BB962C8B-B14F-4D97-AF65-F5344CB8AC3E}">
        <p14:creationId xmlns:p14="http://schemas.microsoft.com/office/powerpoint/2010/main" val="2055868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edwood Presentation at a Glance3-01.png"/>
          <p:cNvPicPr>
            <a:picLocks noChangeAspect="1"/>
          </p:cNvPicPr>
          <p:nvPr/>
        </p:nvPicPr>
        <p:blipFill>
          <a:blip r:embed="rId2"/>
          <a:srcRect b="8878"/>
          <a:stretch>
            <a:fillRect/>
          </a:stretch>
        </p:blipFill>
        <p:spPr>
          <a:xfrm>
            <a:off x="1" y="2"/>
            <a:ext cx="12188825" cy="6247507"/>
          </a:xfrm>
          <a:prstGeom prst="rect">
            <a:avLst/>
          </a:prstGeom>
        </p:spPr>
      </p:pic>
      <p:sp>
        <p:nvSpPr>
          <p:cNvPr id="5" name="Rectangle 4"/>
          <p:cNvSpPr/>
          <p:nvPr/>
        </p:nvSpPr>
        <p:spPr>
          <a:xfrm>
            <a:off x="554841" y="1157872"/>
            <a:ext cx="5981427" cy="1015663"/>
          </a:xfrm>
          <a:prstGeom prst="rect">
            <a:avLst/>
          </a:prstGeom>
        </p:spPr>
        <p:txBody>
          <a:bodyPr wrap="square">
            <a:spAutoFit/>
          </a:bodyPr>
          <a:lstStyle/>
          <a:p>
            <a:pPr lvl="0" defTabSz="914400">
              <a:defRPr/>
            </a:pPr>
            <a:r>
              <a:rPr lang="en-US" sz="1500" dirty="0">
                <a:ea typeface="Aktiv Grotesk Light" panose="020B0404020202020204" pitchFamily="34" charset="0"/>
                <a:cs typeface="Calibri"/>
              </a:rPr>
              <a:t>Redwood brings clarity to the chaotic world of supply chain management. We focus brilliant minds and powerful tech toward logistics innovation and execution. Your business was never designed to be ordinary. Your supply chain shouldn’t be either.</a:t>
            </a:r>
          </a:p>
        </p:txBody>
      </p:sp>
      <p:sp>
        <p:nvSpPr>
          <p:cNvPr id="3" name="Text Placeholder 1">
            <a:extLst>
              <a:ext uri="{FF2B5EF4-FFF2-40B4-BE49-F238E27FC236}">
                <a16:creationId xmlns:a16="http://schemas.microsoft.com/office/drawing/2014/main" id="{4B5B55C2-A701-4D52-BB1E-FA888C54066B}"/>
              </a:ext>
            </a:extLst>
          </p:cNvPr>
          <p:cNvSpPr txBox="1">
            <a:spLocks/>
          </p:cNvSpPr>
          <p:nvPr/>
        </p:nvSpPr>
        <p:spPr>
          <a:xfrm>
            <a:off x="554840" y="505700"/>
            <a:ext cx="11024544" cy="967501"/>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000" dirty="0">
                <a:latin typeface="Rockwell"/>
                <a:ea typeface="Aktiv Grotesk Light" panose="020B0404020202020204" pitchFamily="34" charset="0"/>
                <a:cs typeface="Rockwell"/>
              </a:rPr>
              <a:t>Redwood at a Glance</a:t>
            </a:r>
            <a:endParaRPr kumimoji="0" lang="en-US" sz="4000" b="0" i="0" u="none" strike="noStrike" kern="1200" cap="none" spc="0" normalizeH="0" baseline="0" noProof="0" dirty="0">
              <a:ln>
                <a:noFill/>
              </a:ln>
              <a:solidFill>
                <a:schemeClr val="tx1"/>
              </a:solidFill>
              <a:effectLst/>
              <a:uLnTx/>
              <a:uFillTx/>
              <a:latin typeface="Rockwell"/>
              <a:ea typeface="Aktiv Grotesk Light" panose="020B0404020202020204" pitchFamily="34" charset="0"/>
              <a:cs typeface="Rockwell"/>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4000" b="0" i="0" u="none" strike="noStrike" kern="1200" cap="none" spc="0" normalizeH="0" baseline="0" noProof="0" dirty="0">
              <a:ln>
                <a:noFill/>
              </a:ln>
              <a:solidFill>
                <a:schemeClr val="tx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
        <p:nvSpPr>
          <p:cNvPr id="6"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TextBox 7"/>
          <p:cNvSpPr txBox="1"/>
          <p:nvPr/>
        </p:nvSpPr>
        <p:spPr>
          <a:xfrm>
            <a:off x="524934" y="5545668"/>
            <a:ext cx="1947334" cy="492443"/>
          </a:xfrm>
          <a:prstGeom prst="rect">
            <a:avLst/>
          </a:prstGeom>
          <a:noFill/>
        </p:spPr>
        <p:txBody>
          <a:bodyPr wrap="square" rtlCol="0" anchor="ctr">
            <a:spAutoFit/>
          </a:bodyPr>
          <a:lstStyle/>
          <a:p>
            <a:pPr algn="ctr"/>
            <a:r>
              <a:rPr lang="en-US" sz="1300" dirty="0">
                <a:solidFill>
                  <a:schemeClr val="bg1"/>
                </a:solidFill>
                <a:latin typeface="Rockwell"/>
                <a:cs typeface="Rockwell"/>
              </a:rPr>
              <a:t>Next Generation</a:t>
            </a:r>
          </a:p>
          <a:p>
            <a:pPr algn="ctr"/>
            <a:r>
              <a:rPr lang="en-US" sz="1300" dirty="0">
                <a:solidFill>
                  <a:schemeClr val="bg1"/>
                </a:solidFill>
                <a:latin typeface="Rockwell"/>
                <a:cs typeface="Rockwell"/>
              </a:rPr>
              <a:t>Freight Management</a:t>
            </a:r>
          </a:p>
        </p:txBody>
      </p:sp>
      <p:sp>
        <p:nvSpPr>
          <p:cNvPr id="9" name="TextBox 8"/>
          <p:cNvSpPr txBox="1"/>
          <p:nvPr/>
        </p:nvSpPr>
        <p:spPr>
          <a:xfrm>
            <a:off x="2693989" y="5545668"/>
            <a:ext cx="1947334" cy="492443"/>
          </a:xfrm>
          <a:prstGeom prst="rect">
            <a:avLst/>
          </a:prstGeom>
          <a:noFill/>
        </p:spPr>
        <p:txBody>
          <a:bodyPr wrap="square" rtlCol="0" anchor="ctr">
            <a:spAutoFit/>
          </a:bodyPr>
          <a:lstStyle/>
          <a:p>
            <a:pPr algn="ctr"/>
            <a:r>
              <a:rPr lang="en-US" sz="1300" dirty="0">
                <a:solidFill>
                  <a:schemeClr val="bg1"/>
                </a:solidFill>
                <a:latin typeface="Rockwell"/>
                <a:cs typeface="Rockwell"/>
              </a:rPr>
              <a:t>High-Growth Strategy</a:t>
            </a:r>
          </a:p>
        </p:txBody>
      </p:sp>
      <p:sp>
        <p:nvSpPr>
          <p:cNvPr id="10" name="TextBox 9"/>
          <p:cNvSpPr txBox="1"/>
          <p:nvPr/>
        </p:nvSpPr>
        <p:spPr>
          <a:xfrm>
            <a:off x="4879976" y="5657992"/>
            <a:ext cx="1947334" cy="292388"/>
          </a:xfrm>
          <a:prstGeom prst="rect">
            <a:avLst/>
          </a:prstGeom>
          <a:noFill/>
        </p:spPr>
        <p:txBody>
          <a:bodyPr wrap="square" rtlCol="0" anchor="ctr">
            <a:spAutoFit/>
          </a:bodyPr>
          <a:lstStyle/>
          <a:p>
            <a:pPr algn="ctr"/>
            <a:r>
              <a:rPr lang="en-US" sz="1300" dirty="0">
                <a:solidFill>
                  <a:schemeClr val="bg1"/>
                </a:solidFill>
                <a:latin typeface="Rockwell"/>
                <a:cs typeface="Rockwell"/>
              </a:rPr>
              <a:t>A Strategic Partner</a:t>
            </a:r>
          </a:p>
        </p:txBody>
      </p:sp>
      <p:sp>
        <p:nvSpPr>
          <p:cNvPr id="11" name="TextBox 10"/>
          <p:cNvSpPr txBox="1"/>
          <p:nvPr/>
        </p:nvSpPr>
        <p:spPr>
          <a:xfrm>
            <a:off x="7074432" y="5657992"/>
            <a:ext cx="1947334" cy="292388"/>
          </a:xfrm>
          <a:prstGeom prst="rect">
            <a:avLst/>
          </a:prstGeom>
          <a:noFill/>
        </p:spPr>
        <p:txBody>
          <a:bodyPr wrap="square" rtlCol="0" anchor="ctr">
            <a:spAutoFit/>
          </a:bodyPr>
          <a:lstStyle/>
          <a:p>
            <a:pPr algn="ctr"/>
            <a:r>
              <a:rPr lang="en-US" sz="1300" dirty="0">
                <a:solidFill>
                  <a:schemeClr val="bg1"/>
                </a:solidFill>
                <a:latin typeface="Rockwell"/>
                <a:cs typeface="Rockwell"/>
              </a:rPr>
              <a:t>Unique Culture</a:t>
            </a:r>
          </a:p>
        </p:txBody>
      </p:sp>
      <p:grpSp>
        <p:nvGrpSpPr>
          <p:cNvPr id="2" name="Group 23"/>
          <p:cNvGrpSpPr/>
          <p:nvPr/>
        </p:nvGrpSpPr>
        <p:grpSpPr>
          <a:xfrm>
            <a:off x="658811" y="2346867"/>
            <a:ext cx="815172" cy="3044285"/>
            <a:chOff x="658811" y="2346865"/>
            <a:chExt cx="815172" cy="3044285"/>
          </a:xfrm>
        </p:grpSpPr>
        <p:sp>
          <p:nvSpPr>
            <p:cNvPr id="12" name="TextBox 11"/>
            <p:cNvSpPr txBox="1"/>
            <p:nvPr/>
          </p:nvSpPr>
          <p:spPr>
            <a:xfrm>
              <a:off x="658811" y="2346865"/>
              <a:ext cx="815172" cy="369332"/>
            </a:xfrm>
            <a:prstGeom prst="rect">
              <a:avLst/>
            </a:prstGeom>
            <a:noFill/>
          </p:spPr>
          <p:txBody>
            <a:bodyPr wrap="square" rtlCol="0" anchor="ctr">
              <a:spAutoFit/>
            </a:bodyPr>
            <a:lstStyle/>
            <a:p>
              <a:pPr algn="ctr"/>
              <a:r>
                <a:rPr lang="en-US" sz="1800" b="1" dirty="0">
                  <a:solidFill>
                    <a:srgbClr val="800000"/>
                  </a:solidFill>
                  <a:latin typeface="Rockwell"/>
                  <a:cs typeface="Rockwell"/>
                </a:rPr>
                <a:t>2001</a:t>
              </a:r>
              <a:endParaRPr lang="en-US" sz="1300" dirty="0">
                <a:solidFill>
                  <a:schemeClr val="bg1"/>
                </a:solidFill>
                <a:latin typeface="Rockwell"/>
                <a:cs typeface="Rockwell"/>
              </a:endParaRPr>
            </a:p>
          </p:txBody>
        </p:sp>
        <p:sp>
          <p:nvSpPr>
            <p:cNvPr id="13" name="TextBox 12"/>
            <p:cNvSpPr txBox="1"/>
            <p:nvPr/>
          </p:nvSpPr>
          <p:spPr>
            <a:xfrm>
              <a:off x="658811" y="2646918"/>
              <a:ext cx="815172" cy="369332"/>
            </a:xfrm>
            <a:prstGeom prst="rect">
              <a:avLst/>
            </a:prstGeom>
            <a:noFill/>
          </p:spPr>
          <p:txBody>
            <a:bodyPr wrap="square" rtlCol="0" anchor="ctr">
              <a:spAutoFit/>
            </a:bodyPr>
            <a:lstStyle/>
            <a:p>
              <a:pPr algn="ctr"/>
              <a:r>
                <a:rPr lang="en-US" sz="1800" b="1" dirty="0">
                  <a:solidFill>
                    <a:srgbClr val="800000"/>
                  </a:solidFill>
                  <a:latin typeface="Rockwell"/>
                  <a:cs typeface="Rockwell"/>
                </a:rPr>
                <a:t>2004</a:t>
              </a:r>
              <a:endParaRPr lang="en-US" sz="1300" dirty="0">
                <a:solidFill>
                  <a:schemeClr val="bg1"/>
                </a:solidFill>
                <a:latin typeface="Rockwell"/>
                <a:cs typeface="Rockwell"/>
              </a:endParaRPr>
            </a:p>
          </p:txBody>
        </p:sp>
        <p:sp>
          <p:nvSpPr>
            <p:cNvPr id="14" name="TextBox 13"/>
            <p:cNvSpPr txBox="1"/>
            <p:nvPr/>
          </p:nvSpPr>
          <p:spPr>
            <a:xfrm>
              <a:off x="658811" y="2939018"/>
              <a:ext cx="815172" cy="369332"/>
            </a:xfrm>
            <a:prstGeom prst="rect">
              <a:avLst/>
            </a:prstGeom>
            <a:noFill/>
          </p:spPr>
          <p:txBody>
            <a:bodyPr wrap="square" rtlCol="0" anchor="ctr">
              <a:spAutoFit/>
            </a:bodyPr>
            <a:lstStyle/>
            <a:p>
              <a:pPr algn="ctr"/>
              <a:r>
                <a:rPr lang="en-US" sz="1800" dirty="0">
                  <a:latin typeface="Rockwell"/>
                  <a:cs typeface="Rockwell"/>
                </a:rPr>
                <a:t>2005</a:t>
              </a:r>
              <a:endParaRPr lang="en-US" sz="1300" dirty="0">
                <a:latin typeface="Rockwell"/>
                <a:cs typeface="Rockwell"/>
              </a:endParaRPr>
            </a:p>
          </p:txBody>
        </p:sp>
        <p:sp>
          <p:nvSpPr>
            <p:cNvPr id="16" name="TextBox 15"/>
            <p:cNvSpPr txBox="1"/>
            <p:nvPr/>
          </p:nvSpPr>
          <p:spPr>
            <a:xfrm>
              <a:off x="658811" y="3243818"/>
              <a:ext cx="815172" cy="369332"/>
            </a:xfrm>
            <a:prstGeom prst="rect">
              <a:avLst/>
            </a:prstGeom>
            <a:noFill/>
          </p:spPr>
          <p:txBody>
            <a:bodyPr wrap="square" rtlCol="0" anchor="ctr">
              <a:spAutoFit/>
            </a:bodyPr>
            <a:lstStyle/>
            <a:p>
              <a:pPr algn="ctr"/>
              <a:r>
                <a:rPr lang="en-US" sz="1800" dirty="0">
                  <a:latin typeface="Rockwell"/>
                  <a:cs typeface="Rockwell"/>
                </a:rPr>
                <a:t>2008</a:t>
              </a:r>
              <a:endParaRPr lang="en-US" sz="1300" dirty="0">
                <a:latin typeface="Rockwell"/>
                <a:cs typeface="Rockwell"/>
              </a:endParaRPr>
            </a:p>
          </p:txBody>
        </p:sp>
        <p:sp>
          <p:nvSpPr>
            <p:cNvPr id="17" name="TextBox 16"/>
            <p:cNvSpPr txBox="1"/>
            <p:nvPr/>
          </p:nvSpPr>
          <p:spPr>
            <a:xfrm>
              <a:off x="658811" y="3542268"/>
              <a:ext cx="815172" cy="369332"/>
            </a:xfrm>
            <a:prstGeom prst="rect">
              <a:avLst/>
            </a:prstGeom>
            <a:noFill/>
          </p:spPr>
          <p:txBody>
            <a:bodyPr wrap="square" rtlCol="0" anchor="ctr">
              <a:spAutoFit/>
            </a:bodyPr>
            <a:lstStyle/>
            <a:p>
              <a:pPr algn="ctr"/>
              <a:r>
                <a:rPr lang="en-US" sz="1800" dirty="0">
                  <a:latin typeface="Rockwell"/>
                  <a:cs typeface="Rockwell"/>
                </a:rPr>
                <a:t>2011</a:t>
              </a:r>
              <a:endParaRPr lang="en-US" sz="1300" dirty="0">
                <a:latin typeface="Rockwell"/>
                <a:cs typeface="Rockwell"/>
              </a:endParaRPr>
            </a:p>
          </p:txBody>
        </p:sp>
        <p:sp>
          <p:nvSpPr>
            <p:cNvPr id="18" name="TextBox 17"/>
            <p:cNvSpPr txBox="1"/>
            <p:nvPr/>
          </p:nvSpPr>
          <p:spPr>
            <a:xfrm>
              <a:off x="658811" y="3828018"/>
              <a:ext cx="815172" cy="369332"/>
            </a:xfrm>
            <a:prstGeom prst="rect">
              <a:avLst/>
            </a:prstGeom>
            <a:noFill/>
          </p:spPr>
          <p:txBody>
            <a:bodyPr wrap="square" rtlCol="0" anchor="ctr">
              <a:spAutoFit/>
            </a:bodyPr>
            <a:lstStyle/>
            <a:p>
              <a:pPr algn="ctr"/>
              <a:r>
                <a:rPr lang="en-US" sz="1800" dirty="0">
                  <a:latin typeface="Rockwell"/>
                  <a:cs typeface="Rockwell"/>
                </a:rPr>
                <a:t>2013</a:t>
              </a:r>
              <a:endParaRPr lang="en-US" sz="1300" dirty="0">
                <a:latin typeface="Rockwell"/>
                <a:cs typeface="Rockwell"/>
              </a:endParaRPr>
            </a:p>
          </p:txBody>
        </p:sp>
        <p:sp>
          <p:nvSpPr>
            <p:cNvPr id="20" name="TextBox 19"/>
            <p:cNvSpPr txBox="1"/>
            <p:nvPr/>
          </p:nvSpPr>
          <p:spPr>
            <a:xfrm>
              <a:off x="658811" y="4723368"/>
              <a:ext cx="815172" cy="369332"/>
            </a:xfrm>
            <a:prstGeom prst="rect">
              <a:avLst/>
            </a:prstGeom>
            <a:noFill/>
          </p:spPr>
          <p:txBody>
            <a:bodyPr wrap="square" rtlCol="0" anchor="ctr">
              <a:spAutoFit/>
            </a:bodyPr>
            <a:lstStyle/>
            <a:p>
              <a:pPr algn="ctr"/>
              <a:r>
                <a:rPr lang="en-US" sz="1800" dirty="0">
                  <a:latin typeface="Rockwell"/>
                  <a:cs typeface="Rockwell"/>
                </a:rPr>
                <a:t>2018</a:t>
              </a:r>
              <a:endParaRPr lang="en-US" sz="1300" dirty="0">
                <a:latin typeface="Rockwell"/>
                <a:cs typeface="Rockwell"/>
              </a:endParaRPr>
            </a:p>
          </p:txBody>
        </p:sp>
        <p:sp>
          <p:nvSpPr>
            <p:cNvPr id="21" name="TextBox 20"/>
            <p:cNvSpPr txBox="1"/>
            <p:nvPr/>
          </p:nvSpPr>
          <p:spPr>
            <a:xfrm>
              <a:off x="658811" y="4120118"/>
              <a:ext cx="815172" cy="369332"/>
            </a:xfrm>
            <a:prstGeom prst="rect">
              <a:avLst/>
            </a:prstGeom>
            <a:noFill/>
          </p:spPr>
          <p:txBody>
            <a:bodyPr wrap="square" rtlCol="0" anchor="ctr">
              <a:spAutoFit/>
            </a:bodyPr>
            <a:lstStyle/>
            <a:p>
              <a:pPr algn="ctr"/>
              <a:r>
                <a:rPr lang="en-US" sz="1800" b="1" dirty="0">
                  <a:solidFill>
                    <a:srgbClr val="800000"/>
                  </a:solidFill>
                  <a:latin typeface="Rockwell"/>
                  <a:cs typeface="Rockwell"/>
                </a:rPr>
                <a:t>2015</a:t>
              </a:r>
              <a:endParaRPr lang="en-US" sz="1300" dirty="0">
                <a:solidFill>
                  <a:schemeClr val="bg1"/>
                </a:solidFill>
                <a:latin typeface="Rockwell"/>
                <a:cs typeface="Rockwell"/>
              </a:endParaRPr>
            </a:p>
          </p:txBody>
        </p:sp>
        <p:sp>
          <p:nvSpPr>
            <p:cNvPr id="22" name="TextBox 21"/>
            <p:cNvSpPr txBox="1"/>
            <p:nvPr/>
          </p:nvSpPr>
          <p:spPr>
            <a:xfrm>
              <a:off x="658811" y="4424918"/>
              <a:ext cx="815172" cy="369332"/>
            </a:xfrm>
            <a:prstGeom prst="rect">
              <a:avLst/>
            </a:prstGeom>
            <a:noFill/>
          </p:spPr>
          <p:txBody>
            <a:bodyPr wrap="square" rtlCol="0" anchor="ctr">
              <a:spAutoFit/>
            </a:bodyPr>
            <a:lstStyle/>
            <a:p>
              <a:pPr algn="ctr"/>
              <a:r>
                <a:rPr lang="en-US" sz="1800" b="1" dirty="0">
                  <a:solidFill>
                    <a:srgbClr val="800000"/>
                  </a:solidFill>
                  <a:latin typeface="Rockwell"/>
                  <a:cs typeface="Rockwell"/>
                </a:rPr>
                <a:t>2017</a:t>
              </a:r>
              <a:endParaRPr lang="en-US" sz="1300" dirty="0">
                <a:solidFill>
                  <a:schemeClr val="bg1"/>
                </a:solidFill>
                <a:latin typeface="Rockwell"/>
                <a:cs typeface="Rockwell"/>
              </a:endParaRPr>
            </a:p>
          </p:txBody>
        </p:sp>
        <p:sp>
          <p:nvSpPr>
            <p:cNvPr id="23" name="TextBox 22"/>
            <p:cNvSpPr txBox="1"/>
            <p:nvPr/>
          </p:nvSpPr>
          <p:spPr>
            <a:xfrm>
              <a:off x="658811" y="5021818"/>
              <a:ext cx="815172" cy="369332"/>
            </a:xfrm>
            <a:prstGeom prst="rect">
              <a:avLst/>
            </a:prstGeom>
            <a:noFill/>
          </p:spPr>
          <p:txBody>
            <a:bodyPr wrap="square" rtlCol="0" anchor="ctr">
              <a:spAutoFit/>
            </a:bodyPr>
            <a:lstStyle/>
            <a:p>
              <a:pPr algn="ctr"/>
              <a:r>
                <a:rPr lang="en-US" sz="1800" b="1" dirty="0">
                  <a:solidFill>
                    <a:srgbClr val="800000"/>
                  </a:solidFill>
                  <a:latin typeface="Rockwell"/>
                  <a:cs typeface="Rockwell"/>
                </a:rPr>
                <a:t>2019</a:t>
              </a:r>
              <a:endParaRPr lang="en-US" sz="1300" dirty="0">
                <a:solidFill>
                  <a:schemeClr val="bg1"/>
                </a:solidFill>
                <a:latin typeface="Rockwell"/>
                <a:cs typeface="Rockwell"/>
              </a:endParaRPr>
            </a:p>
          </p:txBody>
        </p:sp>
      </p:grpSp>
      <p:sp>
        <p:nvSpPr>
          <p:cNvPr id="26" name="TextBox 25"/>
          <p:cNvSpPr txBox="1"/>
          <p:nvPr/>
        </p:nvSpPr>
        <p:spPr>
          <a:xfrm>
            <a:off x="1395413" y="2372267"/>
            <a:ext cx="6525429" cy="246221"/>
          </a:xfrm>
          <a:prstGeom prst="rect">
            <a:avLst/>
          </a:prstGeom>
          <a:noFill/>
        </p:spPr>
        <p:txBody>
          <a:bodyPr wrap="square" rtlCol="0">
            <a:spAutoFit/>
          </a:bodyPr>
          <a:lstStyle/>
          <a:p>
            <a:r>
              <a:rPr lang="en-US" sz="1000" b="1" dirty="0">
                <a:solidFill>
                  <a:srgbClr val="800000"/>
                </a:solidFill>
                <a:latin typeface="Calibri"/>
                <a:cs typeface="Calibri"/>
              </a:rPr>
              <a:t>• Transportation Solutions Group (TSG) Founded</a:t>
            </a:r>
          </a:p>
        </p:txBody>
      </p:sp>
      <p:sp>
        <p:nvSpPr>
          <p:cNvPr id="27" name="TextBox 26"/>
          <p:cNvSpPr txBox="1"/>
          <p:nvPr/>
        </p:nvSpPr>
        <p:spPr>
          <a:xfrm>
            <a:off x="1395413" y="2667002"/>
            <a:ext cx="6525429" cy="246221"/>
          </a:xfrm>
          <a:prstGeom prst="rect">
            <a:avLst/>
          </a:prstGeom>
          <a:noFill/>
        </p:spPr>
        <p:txBody>
          <a:bodyPr wrap="square" rtlCol="0">
            <a:spAutoFit/>
          </a:bodyPr>
          <a:lstStyle/>
          <a:p>
            <a:r>
              <a:rPr lang="en-US" sz="1000" b="1" dirty="0">
                <a:solidFill>
                  <a:srgbClr val="800000"/>
                </a:solidFill>
                <a:latin typeface="Calibri"/>
                <a:cs typeface="Calibri"/>
              </a:rPr>
              <a:t>• Freight Exchange (F/X) Founded</a:t>
            </a:r>
          </a:p>
        </p:txBody>
      </p:sp>
      <p:sp>
        <p:nvSpPr>
          <p:cNvPr id="28" name="TextBox 27"/>
          <p:cNvSpPr txBox="1"/>
          <p:nvPr/>
        </p:nvSpPr>
        <p:spPr>
          <a:xfrm>
            <a:off x="1395413" y="2959102"/>
            <a:ext cx="6525429" cy="246221"/>
          </a:xfrm>
          <a:prstGeom prst="rect">
            <a:avLst/>
          </a:prstGeom>
          <a:noFill/>
        </p:spPr>
        <p:txBody>
          <a:bodyPr wrap="square" rtlCol="0">
            <a:spAutoFit/>
          </a:bodyPr>
          <a:lstStyle/>
          <a:p>
            <a:r>
              <a:rPr lang="en-US" sz="1000" dirty="0">
                <a:latin typeface="Calibri"/>
                <a:cs typeface="Calibri"/>
              </a:rPr>
              <a:t>• Proprietary TMS Technology Investment</a:t>
            </a:r>
          </a:p>
        </p:txBody>
      </p:sp>
      <p:sp>
        <p:nvSpPr>
          <p:cNvPr id="29" name="TextBox 28"/>
          <p:cNvSpPr txBox="1"/>
          <p:nvPr/>
        </p:nvSpPr>
        <p:spPr>
          <a:xfrm>
            <a:off x="1395413" y="3257552"/>
            <a:ext cx="6525429" cy="246221"/>
          </a:xfrm>
          <a:prstGeom prst="rect">
            <a:avLst/>
          </a:prstGeom>
          <a:noFill/>
        </p:spPr>
        <p:txBody>
          <a:bodyPr wrap="square" rtlCol="0">
            <a:spAutoFit/>
          </a:bodyPr>
          <a:lstStyle/>
          <a:p>
            <a:r>
              <a:rPr lang="en-US" sz="1000" dirty="0">
                <a:latin typeface="Calibri"/>
                <a:cs typeface="Calibri"/>
              </a:rPr>
              <a:t>• Supply Chain Solutions Transportation Management Investment </a:t>
            </a:r>
            <a:r>
              <a:rPr lang="en-US" sz="1000" b="1" dirty="0">
                <a:solidFill>
                  <a:srgbClr val="800000"/>
                </a:solidFill>
                <a:cs typeface="Calibri"/>
              </a:rPr>
              <a:t>• </a:t>
            </a:r>
            <a:r>
              <a:rPr lang="en-US" sz="1000" b="1" dirty="0" err="1">
                <a:solidFill>
                  <a:srgbClr val="800000"/>
                </a:solidFill>
                <a:cs typeface="Calibri"/>
              </a:rPr>
              <a:t>MercuryGate</a:t>
            </a:r>
            <a:r>
              <a:rPr lang="en-US" sz="1000" b="1" dirty="0">
                <a:solidFill>
                  <a:srgbClr val="800000"/>
                </a:solidFill>
                <a:cs typeface="Calibri"/>
              </a:rPr>
              <a:t> Partnership </a:t>
            </a:r>
            <a:endParaRPr lang="en-US" sz="1000" dirty="0">
              <a:latin typeface="Calibri"/>
              <a:cs typeface="Calibri"/>
            </a:endParaRPr>
          </a:p>
        </p:txBody>
      </p:sp>
      <p:sp>
        <p:nvSpPr>
          <p:cNvPr id="30" name="TextBox 29"/>
          <p:cNvSpPr txBox="1"/>
          <p:nvPr/>
        </p:nvSpPr>
        <p:spPr>
          <a:xfrm>
            <a:off x="1395413" y="3554741"/>
            <a:ext cx="6525429" cy="246221"/>
          </a:xfrm>
          <a:prstGeom prst="rect">
            <a:avLst/>
          </a:prstGeom>
          <a:noFill/>
        </p:spPr>
        <p:txBody>
          <a:bodyPr wrap="square" rtlCol="0">
            <a:spAutoFit/>
          </a:bodyPr>
          <a:lstStyle/>
          <a:p>
            <a:r>
              <a:rPr lang="en-US" sz="1000" dirty="0">
                <a:latin typeface="Calibri"/>
                <a:cs typeface="Calibri"/>
              </a:rPr>
              <a:t>• Organizational Restructure Strategic Alignment Initiative</a:t>
            </a:r>
          </a:p>
        </p:txBody>
      </p:sp>
      <p:sp>
        <p:nvSpPr>
          <p:cNvPr id="31" name="TextBox 30"/>
          <p:cNvSpPr txBox="1"/>
          <p:nvPr/>
        </p:nvSpPr>
        <p:spPr>
          <a:xfrm>
            <a:off x="1395413" y="3846842"/>
            <a:ext cx="6525429" cy="246221"/>
          </a:xfrm>
          <a:prstGeom prst="rect">
            <a:avLst/>
          </a:prstGeom>
          <a:noFill/>
        </p:spPr>
        <p:txBody>
          <a:bodyPr wrap="square" rtlCol="0">
            <a:spAutoFit/>
          </a:bodyPr>
          <a:lstStyle/>
          <a:p>
            <a:r>
              <a:rPr lang="en-US" sz="1000" dirty="0">
                <a:latin typeface="Calibri"/>
                <a:cs typeface="Calibri"/>
              </a:rPr>
              <a:t>• Connected Logistics Platform-as-a-Service Investment</a:t>
            </a:r>
          </a:p>
        </p:txBody>
      </p:sp>
      <p:sp>
        <p:nvSpPr>
          <p:cNvPr id="32" name="TextBox 31"/>
          <p:cNvSpPr txBox="1"/>
          <p:nvPr/>
        </p:nvSpPr>
        <p:spPr>
          <a:xfrm>
            <a:off x="1395413" y="4735842"/>
            <a:ext cx="6525429" cy="246221"/>
          </a:xfrm>
          <a:prstGeom prst="rect">
            <a:avLst/>
          </a:prstGeom>
          <a:noFill/>
        </p:spPr>
        <p:txBody>
          <a:bodyPr wrap="square" rtlCol="0">
            <a:spAutoFit/>
          </a:bodyPr>
          <a:lstStyle/>
          <a:p>
            <a:r>
              <a:rPr lang="en-US" sz="1000" dirty="0">
                <a:latin typeface="Calibri"/>
                <a:cs typeface="Calibri"/>
              </a:rPr>
              <a:t>• Redwood Mexico Founded (Monterrey, MX)</a:t>
            </a:r>
          </a:p>
        </p:txBody>
      </p:sp>
      <p:sp>
        <p:nvSpPr>
          <p:cNvPr id="33" name="TextBox 32"/>
          <p:cNvSpPr txBox="1"/>
          <p:nvPr/>
        </p:nvSpPr>
        <p:spPr>
          <a:xfrm>
            <a:off x="1395413" y="4145292"/>
            <a:ext cx="6525429" cy="246221"/>
          </a:xfrm>
          <a:prstGeom prst="rect">
            <a:avLst/>
          </a:prstGeom>
          <a:noFill/>
        </p:spPr>
        <p:txBody>
          <a:bodyPr wrap="square" rtlCol="0">
            <a:spAutoFit/>
          </a:bodyPr>
          <a:lstStyle/>
          <a:p>
            <a:r>
              <a:rPr lang="en-US" sz="1000" b="1" dirty="0">
                <a:solidFill>
                  <a:srgbClr val="800000"/>
                </a:solidFill>
                <a:latin typeface="Calibri"/>
                <a:cs typeface="Calibri"/>
              </a:rPr>
              <a:t>• Redwood Logistics Rebrand Strategy Launched</a:t>
            </a:r>
          </a:p>
        </p:txBody>
      </p:sp>
      <p:sp>
        <p:nvSpPr>
          <p:cNvPr id="34" name="TextBox 33"/>
          <p:cNvSpPr txBox="1"/>
          <p:nvPr/>
        </p:nvSpPr>
        <p:spPr>
          <a:xfrm>
            <a:off x="1395413" y="4443742"/>
            <a:ext cx="6525429" cy="246221"/>
          </a:xfrm>
          <a:prstGeom prst="rect">
            <a:avLst/>
          </a:prstGeom>
          <a:noFill/>
        </p:spPr>
        <p:txBody>
          <a:bodyPr wrap="square" rtlCol="0">
            <a:spAutoFit/>
          </a:bodyPr>
          <a:lstStyle/>
          <a:p>
            <a:r>
              <a:rPr lang="en-US" sz="1000" b="1" dirty="0">
                <a:solidFill>
                  <a:srgbClr val="800000"/>
                </a:solidFill>
                <a:latin typeface="Calibri"/>
                <a:cs typeface="Calibri"/>
              </a:rPr>
              <a:t>• </a:t>
            </a:r>
            <a:r>
              <a:rPr lang="en-US" sz="1000" b="1" dirty="0" err="1">
                <a:solidFill>
                  <a:srgbClr val="800000"/>
                </a:solidFill>
                <a:latin typeface="Calibri"/>
                <a:cs typeface="Calibri"/>
              </a:rPr>
              <a:t>MercuryGate</a:t>
            </a:r>
            <a:r>
              <a:rPr lang="en-US" sz="1000" b="1" dirty="0">
                <a:solidFill>
                  <a:srgbClr val="800000"/>
                </a:solidFill>
                <a:latin typeface="Calibri"/>
                <a:cs typeface="Calibri"/>
              </a:rPr>
              <a:t> Certified Integrator • Investment by CI Capital &amp; Integration with Simplified Logistics (Cleveland, OH)</a:t>
            </a:r>
          </a:p>
        </p:txBody>
      </p:sp>
      <p:sp>
        <p:nvSpPr>
          <p:cNvPr id="35" name="TextBox 34"/>
          <p:cNvSpPr txBox="1"/>
          <p:nvPr/>
        </p:nvSpPr>
        <p:spPr>
          <a:xfrm>
            <a:off x="1395413" y="5027942"/>
            <a:ext cx="6525429" cy="246221"/>
          </a:xfrm>
          <a:prstGeom prst="rect">
            <a:avLst/>
          </a:prstGeom>
          <a:noFill/>
        </p:spPr>
        <p:txBody>
          <a:bodyPr wrap="square" rtlCol="0">
            <a:spAutoFit/>
          </a:bodyPr>
          <a:lstStyle/>
          <a:p>
            <a:r>
              <a:rPr lang="en-US" sz="1000" b="1" dirty="0">
                <a:solidFill>
                  <a:srgbClr val="800000"/>
                </a:solidFill>
                <a:latin typeface="Calibri"/>
                <a:cs typeface="Calibri"/>
              </a:rPr>
              <a:t>• LTX Acquisition (Atlanta, GA) • Strive Logistics Acquisition (Austin TX/Chicago, IL) • Eminent Acquisition (Philly, PA)</a:t>
            </a:r>
          </a:p>
        </p:txBody>
      </p:sp>
      <p:pic>
        <p:nvPicPr>
          <p:cNvPr id="36" name="Picture 35" descr="Redwood Presentation logo.png"/>
          <p:cNvPicPr>
            <a:picLocks noChangeAspect="1"/>
          </p:cNvPicPr>
          <p:nvPr/>
        </p:nvPicPr>
        <p:blipFill>
          <a:blip r:embed="rId3"/>
          <a:stretch>
            <a:fillRect/>
          </a:stretch>
        </p:blipFill>
        <p:spPr>
          <a:xfrm>
            <a:off x="655826" y="6355080"/>
            <a:ext cx="1718624" cy="2438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5B55C2-A701-4D52-BB1E-FA888C54066B}"/>
              </a:ext>
            </a:extLst>
          </p:cNvPr>
          <p:cNvSpPr txBox="1">
            <a:spLocks/>
          </p:cNvSpPr>
          <p:nvPr/>
        </p:nvSpPr>
        <p:spPr>
          <a:xfrm>
            <a:off x="554840" y="505700"/>
            <a:ext cx="11024544" cy="1148820"/>
          </a:xfrm>
          <a:prstGeom prst="rect">
            <a:avLst/>
          </a:prstGeom>
        </p:spPr>
        <p:txBody>
          <a:bodyPr vert="horz" lIns="91440" tIns="45720" rIns="91440" bIns="45720" rtlCol="0">
            <a:normAutofit/>
          </a:bodyPr>
          <a:lstStyle/>
          <a:p>
            <a:pPr lvl="0" defTabSz="914400">
              <a:lnSpc>
                <a:spcPct val="90000"/>
              </a:lnSpc>
              <a:spcBef>
                <a:spcPts val="1000"/>
              </a:spcBef>
              <a:defRPr/>
            </a:pPr>
            <a:r>
              <a:rPr lang="en-US" sz="4000" dirty="0">
                <a:latin typeface="Rockwell"/>
                <a:ea typeface="Aktiv Grotesk Light" panose="020B0404020202020204" pitchFamily="34" charset="0"/>
                <a:cs typeface="Rockwell"/>
              </a:rPr>
              <a:t>The Competition – FreightWaves Data</a:t>
            </a:r>
            <a:endParaRPr kumimoji="0" lang="en-US" sz="4000" b="0" i="0" u="none" strike="noStrike" kern="1200" cap="none" spc="0" normalizeH="0" baseline="0" noProof="0" dirty="0">
              <a:ln>
                <a:noFill/>
              </a:ln>
              <a:solidFill>
                <a:schemeClr val="tx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
        <p:nvSpPr>
          <p:cNvPr id="86"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5" name="Picture 84" descr="Redwood Presentation logo.png"/>
          <p:cNvPicPr>
            <a:picLocks noChangeAspect="1"/>
          </p:cNvPicPr>
          <p:nvPr/>
        </p:nvPicPr>
        <p:blipFill>
          <a:blip r:embed="rId2"/>
          <a:stretch>
            <a:fillRect/>
          </a:stretch>
        </p:blipFill>
        <p:spPr>
          <a:xfrm>
            <a:off x="655826" y="6355080"/>
            <a:ext cx="1718624" cy="243840"/>
          </a:xfrm>
          <a:prstGeom prst="rect">
            <a:avLst/>
          </a:prstGeom>
        </p:spPr>
      </p:pic>
      <p:sp>
        <p:nvSpPr>
          <p:cNvPr id="11" name="Content Placeholder 4">
            <a:extLst>
              <a:ext uri="{FF2B5EF4-FFF2-40B4-BE49-F238E27FC236}">
                <a16:creationId xmlns:a16="http://schemas.microsoft.com/office/drawing/2014/main" id="{6E33EDAF-DE65-497D-BCCE-D666F56A95FB}"/>
              </a:ext>
            </a:extLst>
          </p:cNvPr>
          <p:cNvSpPr txBox="1">
            <a:spLocks/>
          </p:cNvSpPr>
          <p:nvPr/>
        </p:nvSpPr>
        <p:spPr bwMode="auto">
          <a:xfrm>
            <a:off x="554840" y="2057400"/>
            <a:ext cx="4951412"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100000"/>
              <a:buFont typeface="Arial" pitchFamily="34" charset="0"/>
              <a:buChar char="•"/>
              <a:defRPr sz="2400">
                <a:solidFill>
                  <a:schemeClr val="tx1"/>
                </a:solidFill>
                <a:latin typeface="+mn-lt"/>
                <a:ea typeface="+mn-ea"/>
                <a:cs typeface="+mn-cs"/>
              </a:defRPr>
            </a:lvl1pPr>
            <a:lvl2pPr marL="881063" indent="-514350" algn="l" rtl="0" eaLnBrk="0" fontAlgn="base" hangingPunct="0">
              <a:spcBef>
                <a:spcPts val="550"/>
              </a:spcBef>
              <a:spcAft>
                <a:spcPct val="0"/>
              </a:spcAft>
              <a:buClr>
                <a:schemeClr val="accent1"/>
              </a:buClr>
              <a:buSzPct val="70000"/>
              <a:buFont typeface="Tw Cen MT" pitchFamily="34" charset="0"/>
              <a:buChar char="–"/>
              <a:defRPr sz="2000">
                <a:solidFill>
                  <a:schemeClr val="tx1"/>
                </a:solidFill>
                <a:latin typeface="+mn-lt"/>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1800">
                <a:solidFill>
                  <a:schemeClr val="tx1"/>
                </a:solidFill>
                <a:latin typeface="+mn-lt"/>
              </a:defRPr>
            </a:lvl3pPr>
            <a:lvl4pPr marL="1371600" indent="-228600" algn="l" rtl="0" eaLnBrk="0" fontAlgn="base" hangingPunct="0">
              <a:spcBef>
                <a:spcPts val="400"/>
              </a:spcBef>
              <a:spcAft>
                <a:spcPct val="0"/>
              </a:spcAft>
              <a:buClr>
                <a:srgbClr val="A28E6A"/>
              </a:buClr>
              <a:buSzPct val="75000"/>
              <a:buFont typeface="Wingdings" pitchFamily="2" charset="2"/>
              <a:buChar char=""/>
              <a:defRPr sz="1600">
                <a:solidFill>
                  <a:schemeClr val="tx1"/>
                </a:solidFill>
                <a:latin typeface="+mn-lt"/>
              </a:defRPr>
            </a:lvl4pPr>
            <a:lvl5pPr marL="1828800" indent="-228600" algn="l" rtl="0" eaLnBrk="0" fontAlgn="base" hangingPunct="0">
              <a:spcBef>
                <a:spcPts val="400"/>
              </a:spcBef>
              <a:spcAft>
                <a:spcPct val="0"/>
              </a:spcAft>
              <a:buClr>
                <a:srgbClr val="956251"/>
              </a:buClr>
              <a:buSzPct val="65000"/>
              <a:buFont typeface="Wingdings" pitchFamily="2" charset="2"/>
              <a:buChar char=""/>
              <a:defRPr sz="1600">
                <a:solidFill>
                  <a:schemeClr val="tx1"/>
                </a:solidFill>
                <a:latin typeface="+mn-lt"/>
              </a:defRPr>
            </a:lvl5pPr>
            <a:lvl6pPr marL="22860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6pPr>
            <a:lvl7pPr marL="27432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7pPr>
            <a:lvl8pPr marL="32004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8pPr>
            <a:lvl9pPr marL="36576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9pPr>
          </a:lstStyle>
          <a:p>
            <a:pPr lvl="0"/>
            <a:r>
              <a:rPr lang="en-US" sz="1800" b="1" dirty="0"/>
              <a:t>Outbound Tender Volume:  </a:t>
            </a:r>
            <a:r>
              <a:rPr lang="en-US" sz="1800" dirty="0"/>
              <a:t>An index of accepted tender volumes on a given day.</a:t>
            </a:r>
          </a:p>
          <a:p>
            <a:pPr lvl="0"/>
            <a:r>
              <a:rPr lang="en-US" sz="1800" b="1" dirty="0"/>
              <a:t>Outbound Tender Rejection Index:  </a:t>
            </a:r>
            <a:r>
              <a:rPr lang="en-US" sz="1800" dirty="0"/>
              <a:t>a % of loads rejected to total contract loads tendered to carriers.</a:t>
            </a:r>
          </a:p>
          <a:p>
            <a:r>
              <a:rPr lang="en-US" sz="1800" b="1" dirty="0"/>
              <a:t>Headhaul Index:  </a:t>
            </a:r>
            <a:r>
              <a:rPr lang="en-US" sz="1800" dirty="0"/>
              <a:t>the difference between outbound and inbound volume in markets.</a:t>
            </a:r>
            <a:endParaRPr lang="en-US" sz="1800" b="1" dirty="0"/>
          </a:p>
          <a:p>
            <a:r>
              <a:rPr lang="en-US" sz="1800" b="1" dirty="0"/>
              <a:t>Tender Lead Time:  </a:t>
            </a:r>
            <a:r>
              <a:rPr lang="en-US" sz="1800" dirty="0"/>
              <a:t>daily index that measures the length of time in days between the load being offered and the requested pickup date. </a:t>
            </a:r>
          </a:p>
          <a:p>
            <a:r>
              <a:rPr lang="en-US" sz="1800" b="1" dirty="0"/>
              <a:t>Lane Specific Pricing:  </a:t>
            </a:r>
            <a:r>
              <a:rPr lang="en-US" sz="1800" dirty="0"/>
              <a:t>average spot rate in a lane without fuel or accessorial charges.</a:t>
            </a:r>
            <a:endParaRPr lang="en-US" sz="1800" b="1" dirty="0"/>
          </a:p>
          <a:p>
            <a:pPr lvl="0"/>
            <a:endParaRPr lang="en-US" sz="1800" b="1" dirty="0"/>
          </a:p>
        </p:txBody>
      </p:sp>
      <p:sp>
        <p:nvSpPr>
          <p:cNvPr id="14" name="Content Placeholder 4">
            <a:extLst>
              <a:ext uri="{FF2B5EF4-FFF2-40B4-BE49-F238E27FC236}">
                <a16:creationId xmlns:a16="http://schemas.microsoft.com/office/drawing/2014/main" id="{1EF0DA2E-6E43-4BCD-8E73-1EF710149D45}"/>
              </a:ext>
            </a:extLst>
          </p:cNvPr>
          <p:cNvSpPr txBox="1">
            <a:spLocks/>
          </p:cNvSpPr>
          <p:nvPr/>
        </p:nvSpPr>
        <p:spPr bwMode="auto">
          <a:xfrm>
            <a:off x="5658652" y="2057400"/>
            <a:ext cx="4951412" cy="3810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19088" indent="-319088" algn="l" rtl="0" eaLnBrk="0" fontAlgn="base" hangingPunct="0">
              <a:spcBef>
                <a:spcPts val="700"/>
              </a:spcBef>
              <a:spcAft>
                <a:spcPct val="0"/>
              </a:spcAft>
              <a:buClr>
                <a:schemeClr val="accent2"/>
              </a:buClr>
              <a:buSzPct val="100000"/>
              <a:buFont typeface="Arial" pitchFamily="34" charset="0"/>
              <a:buChar char="•"/>
              <a:defRPr sz="2400">
                <a:solidFill>
                  <a:schemeClr val="tx1"/>
                </a:solidFill>
                <a:latin typeface="+mn-lt"/>
                <a:ea typeface="+mn-ea"/>
                <a:cs typeface="+mn-cs"/>
              </a:defRPr>
            </a:lvl1pPr>
            <a:lvl2pPr marL="881063" indent="-514350" algn="l" rtl="0" eaLnBrk="0" fontAlgn="base" hangingPunct="0">
              <a:spcBef>
                <a:spcPts val="550"/>
              </a:spcBef>
              <a:spcAft>
                <a:spcPct val="0"/>
              </a:spcAft>
              <a:buClr>
                <a:schemeClr val="accent1"/>
              </a:buClr>
              <a:buSzPct val="70000"/>
              <a:buFont typeface="Tw Cen MT" pitchFamily="34" charset="0"/>
              <a:buChar char="–"/>
              <a:defRPr sz="2000">
                <a:solidFill>
                  <a:schemeClr val="tx1"/>
                </a:solidFill>
                <a:latin typeface="+mn-lt"/>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1800">
                <a:solidFill>
                  <a:schemeClr val="tx1"/>
                </a:solidFill>
                <a:latin typeface="+mn-lt"/>
              </a:defRPr>
            </a:lvl3pPr>
            <a:lvl4pPr marL="1371600" indent="-228600" algn="l" rtl="0" eaLnBrk="0" fontAlgn="base" hangingPunct="0">
              <a:spcBef>
                <a:spcPts val="400"/>
              </a:spcBef>
              <a:spcAft>
                <a:spcPct val="0"/>
              </a:spcAft>
              <a:buClr>
                <a:srgbClr val="A28E6A"/>
              </a:buClr>
              <a:buSzPct val="75000"/>
              <a:buFont typeface="Wingdings" pitchFamily="2" charset="2"/>
              <a:buChar char=""/>
              <a:defRPr sz="1600">
                <a:solidFill>
                  <a:schemeClr val="tx1"/>
                </a:solidFill>
                <a:latin typeface="+mn-lt"/>
              </a:defRPr>
            </a:lvl4pPr>
            <a:lvl5pPr marL="1828800" indent="-228600" algn="l" rtl="0" eaLnBrk="0" fontAlgn="base" hangingPunct="0">
              <a:spcBef>
                <a:spcPts val="400"/>
              </a:spcBef>
              <a:spcAft>
                <a:spcPct val="0"/>
              </a:spcAft>
              <a:buClr>
                <a:srgbClr val="956251"/>
              </a:buClr>
              <a:buSzPct val="65000"/>
              <a:buFont typeface="Wingdings" pitchFamily="2" charset="2"/>
              <a:buChar char=""/>
              <a:defRPr sz="1600">
                <a:solidFill>
                  <a:schemeClr val="tx1"/>
                </a:solidFill>
                <a:latin typeface="+mn-lt"/>
              </a:defRPr>
            </a:lvl5pPr>
            <a:lvl6pPr marL="22860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6pPr>
            <a:lvl7pPr marL="27432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7pPr>
            <a:lvl8pPr marL="32004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8pPr>
            <a:lvl9pPr marL="3657600" indent="-228600" algn="l" rtl="0" fontAlgn="base">
              <a:spcBef>
                <a:spcPts val="400"/>
              </a:spcBef>
              <a:spcAft>
                <a:spcPct val="0"/>
              </a:spcAft>
              <a:buClr>
                <a:srgbClr val="956251"/>
              </a:buClr>
              <a:buSzPct val="65000"/>
              <a:buFont typeface="Wingdings" pitchFamily="2" charset="2"/>
              <a:buChar char=""/>
              <a:defRPr sz="1600">
                <a:solidFill>
                  <a:schemeClr val="tx1"/>
                </a:solidFill>
                <a:latin typeface="+mn-lt"/>
              </a:defRPr>
            </a:lvl9pPr>
          </a:lstStyle>
          <a:p>
            <a:r>
              <a:rPr lang="en-US" sz="1800" b="1" dirty="0"/>
              <a:t>IMDL Traffic Moves:   </a:t>
            </a:r>
            <a:r>
              <a:rPr lang="en-US" sz="1800" dirty="0"/>
              <a:t>daily volume of non-refrigerated intermodal containers moving in the United States and Canada. </a:t>
            </a:r>
          </a:p>
          <a:p>
            <a:r>
              <a:rPr lang="en-US" sz="1800" b="1" dirty="0"/>
              <a:t>Intermodal SPOT:  </a:t>
            </a:r>
            <a:r>
              <a:rPr lang="en-US" sz="1800" dirty="0"/>
              <a:t>average weekly intermodal spot rates on most origin-destination (OD) pairings are all-in door-to-door rates.</a:t>
            </a:r>
          </a:p>
          <a:p>
            <a:r>
              <a:rPr lang="en-US" sz="1800" b="1" dirty="0"/>
              <a:t>Fuel Prices (DOE &amp; DTS):  </a:t>
            </a:r>
            <a:r>
              <a:rPr lang="en-US" sz="1800" dirty="0"/>
              <a:t>index of fuel prices from two sources.</a:t>
            </a:r>
            <a:endParaRPr lang="en-US" sz="1800" b="1" dirty="0"/>
          </a:p>
          <a:p>
            <a:r>
              <a:rPr lang="en-US" sz="1800" b="1" dirty="0"/>
              <a:t>Macro Indicators:  </a:t>
            </a:r>
            <a:r>
              <a:rPr lang="en-US" sz="1800" dirty="0"/>
              <a:t>6 different macro indicators.</a:t>
            </a:r>
            <a:endParaRPr lang="en-US" sz="1800" b="1" dirty="0"/>
          </a:p>
          <a:p>
            <a:r>
              <a:rPr lang="en-US" sz="1800" b="1" dirty="0"/>
              <a:t>Imports:  </a:t>
            </a:r>
            <a:r>
              <a:rPr lang="en-US" sz="1800" dirty="0"/>
              <a:t>total number of import shipments cleared into various markets.</a:t>
            </a:r>
            <a:endParaRPr lang="en-US" sz="1800" b="1" dirty="0"/>
          </a:p>
          <a:p>
            <a:r>
              <a:rPr lang="en-US" sz="1800" b="1" dirty="0"/>
              <a:t>Class 8 Orders:  </a:t>
            </a:r>
            <a:r>
              <a:rPr lang="en-US" sz="1800" dirty="0"/>
              <a:t>number of trailer orders (Class 8 being the most common type) in a given month.</a:t>
            </a:r>
            <a:endParaRPr lang="en-US" sz="1800" b="1" dirty="0"/>
          </a:p>
          <a:p>
            <a:pPr lvl="0"/>
            <a:endParaRPr lang="en-US" sz="1800" b="1" dirty="0"/>
          </a:p>
          <a:p>
            <a:pPr defTabSz="914400"/>
            <a:endParaRPr lang="en-US" sz="2000" b="1" kern="0" dirty="0"/>
          </a:p>
        </p:txBody>
      </p:sp>
      <p:sp>
        <p:nvSpPr>
          <p:cNvPr id="2" name="TextBox 1">
            <a:extLst>
              <a:ext uri="{FF2B5EF4-FFF2-40B4-BE49-F238E27FC236}">
                <a16:creationId xmlns:a16="http://schemas.microsoft.com/office/drawing/2014/main" id="{81B98DF0-18F6-41AD-84B1-1CEE3FF75AD9}"/>
              </a:ext>
            </a:extLst>
          </p:cNvPr>
          <p:cNvSpPr txBox="1"/>
          <p:nvPr/>
        </p:nvSpPr>
        <p:spPr>
          <a:xfrm>
            <a:off x="655826" y="1295400"/>
            <a:ext cx="9096186" cy="646331"/>
          </a:xfrm>
          <a:prstGeom prst="rect">
            <a:avLst/>
          </a:prstGeom>
          <a:noFill/>
        </p:spPr>
        <p:txBody>
          <a:bodyPr wrap="square" rtlCol="0">
            <a:spAutoFit/>
          </a:bodyPr>
          <a:lstStyle/>
          <a:p>
            <a:r>
              <a:rPr lang="en-US" i="1" dirty="0"/>
              <a:t>More information on FreightWaves Data Sources is contained in the links at the “Data Reference Sheet” in the competition Dropbox:</a:t>
            </a:r>
          </a:p>
        </p:txBody>
      </p:sp>
    </p:spTree>
    <p:extLst>
      <p:ext uri="{BB962C8B-B14F-4D97-AF65-F5344CB8AC3E}">
        <p14:creationId xmlns:p14="http://schemas.microsoft.com/office/powerpoint/2010/main" val="3349042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5B55C2-A701-4D52-BB1E-FA888C54066B}"/>
              </a:ext>
            </a:extLst>
          </p:cNvPr>
          <p:cNvSpPr txBox="1">
            <a:spLocks/>
          </p:cNvSpPr>
          <p:nvPr/>
        </p:nvSpPr>
        <p:spPr>
          <a:xfrm>
            <a:off x="554840" y="505700"/>
            <a:ext cx="11024544" cy="967501"/>
          </a:xfrm>
          <a:prstGeom prst="rect">
            <a:avLst/>
          </a:prstGeom>
        </p:spPr>
        <p:txBody>
          <a:bodyPr vert="horz" lIns="91440" tIns="45720" rIns="91440" bIns="45720" rtlCol="0">
            <a:normAutofit/>
          </a:bodyPr>
          <a:lstStyle/>
          <a:p>
            <a:pPr lvl="0" defTabSz="914400">
              <a:lnSpc>
                <a:spcPct val="90000"/>
              </a:lnSpc>
              <a:spcBef>
                <a:spcPts val="1000"/>
              </a:spcBef>
              <a:defRPr/>
            </a:pPr>
            <a:r>
              <a:rPr lang="en-US" sz="4000" dirty="0">
                <a:latin typeface="Rockwell"/>
                <a:ea typeface="Aktiv Grotesk Light" panose="020B0404020202020204" pitchFamily="34" charset="0"/>
                <a:cs typeface="Rockwell"/>
              </a:rPr>
              <a:t>Additional Resources</a:t>
            </a:r>
            <a:endParaRPr kumimoji="0" lang="en-US" sz="4000" b="0" i="0" u="none" strike="noStrike" kern="1200" cap="none" spc="0" normalizeH="0" baseline="0" noProof="0" dirty="0">
              <a:ln>
                <a:noFill/>
              </a:ln>
              <a:solidFill>
                <a:schemeClr val="tx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
        <p:nvSpPr>
          <p:cNvPr id="86"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5" name="Picture 84" descr="Redwood Presentation logo.png"/>
          <p:cNvPicPr>
            <a:picLocks noChangeAspect="1"/>
          </p:cNvPicPr>
          <p:nvPr/>
        </p:nvPicPr>
        <p:blipFill>
          <a:blip r:embed="rId2"/>
          <a:stretch>
            <a:fillRect/>
          </a:stretch>
        </p:blipFill>
        <p:spPr>
          <a:xfrm>
            <a:off x="655826" y="6355080"/>
            <a:ext cx="1718624" cy="243840"/>
          </a:xfrm>
          <a:prstGeom prst="rect">
            <a:avLst/>
          </a:prstGeom>
        </p:spPr>
      </p:pic>
      <p:sp>
        <p:nvSpPr>
          <p:cNvPr id="2" name="TextBox 1">
            <a:extLst>
              <a:ext uri="{FF2B5EF4-FFF2-40B4-BE49-F238E27FC236}">
                <a16:creationId xmlns:a16="http://schemas.microsoft.com/office/drawing/2014/main" id="{9730F88B-FFBF-4728-A604-55E028C94A64}"/>
              </a:ext>
            </a:extLst>
          </p:cNvPr>
          <p:cNvSpPr txBox="1"/>
          <p:nvPr/>
        </p:nvSpPr>
        <p:spPr>
          <a:xfrm>
            <a:off x="587119" y="1335683"/>
            <a:ext cx="9553386" cy="5078313"/>
          </a:xfrm>
          <a:prstGeom prst="rect">
            <a:avLst/>
          </a:prstGeom>
          <a:noFill/>
        </p:spPr>
        <p:txBody>
          <a:bodyPr wrap="square" rtlCol="0">
            <a:spAutoFit/>
          </a:bodyPr>
          <a:lstStyle/>
          <a:p>
            <a:r>
              <a:rPr lang="en-US" sz="1600" b="1" dirty="0"/>
              <a:t>General Industry Materials:</a:t>
            </a:r>
          </a:p>
          <a:p>
            <a:pPr marL="342900" indent="-342900">
              <a:buFont typeface="+mj-lt"/>
              <a:buAutoNum type="arabicPeriod"/>
            </a:pPr>
            <a:r>
              <a:rPr lang="en-US" sz="1600" b="1" dirty="0">
                <a:solidFill>
                  <a:schemeClr val="accent1">
                    <a:lumMod val="50000"/>
                  </a:schemeClr>
                </a:solidFill>
                <a:hlinkClick r:id="rId3">
                  <a:extLst>
                    <a:ext uri="{A12FA001-AC4F-418D-AE19-62706E023703}">
                      <ahyp:hlinkClr xmlns:ahyp="http://schemas.microsoft.com/office/drawing/2018/hyperlinkcolor" val="tx"/>
                    </a:ext>
                  </a:extLst>
                </a:hlinkClick>
              </a:rPr>
              <a:t>Freight Rates:  </a:t>
            </a:r>
            <a:r>
              <a:rPr lang="en-US" sz="1600" dirty="0">
                <a:solidFill>
                  <a:schemeClr val="accent1">
                    <a:lumMod val="50000"/>
                  </a:schemeClr>
                </a:solidFill>
                <a:hlinkClick r:id="rId4">
                  <a:extLst>
                    <a:ext uri="{A12FA001-AC4F-418D-AE19-62706E023703}">
                      <ahyp:hlinkClr xmlns:ahyp="http://schemas.microsoft.com/office/drawing/2018/hyperlinkcolor" val="tx"/>
                    </a:ext>
                  </a:extLst>
                </a:hlinkClick>
              </a:rPr>
              <a:t>https://www.freightwaves.com/news/what-are-trucking-rates-2</a:t>
            </a:r>
            <a:endParaRPr lang="en-US" sz="1600" b="1" dirty="0">
              <a:solidFill>
                <a:schemeClr val="accent1">
                  <a:lumMod val="50000"/>
                </a:schemeClr>
              </a:solidFill>
              <a:hlinkClick r:id="rId3">
                <a:extLst>
                  <a:ext uri="{A12FA001-AC4F-418D-AE19-62706E023703}">
                    <ahyp:hlinkClr xmlns:ahyp="http://schemas.microsoft.com/office/drawing/2018/hyperlinkcolor" val="tx"/>
                  </a:ext>
                </a:extLst>
              </a:hlinkClick>
            </a:endParaRPr>
          </a:p>
          <a:p>
            <a:pPr marL="342900" indent="-342900">
              <a:buFont typeface="+mj-lt"/>
              <a:buAutoNum type="arabicPeriod"/>
            </a:pPr>
            <a:r>
              <a:rPr lang="en-US" sz="1600" b="1" dirty="0">
                <a:solidFill>
                  <a:schemeClr val="accent1">
                    <a:lumMod val="50000"/>
                  </a:schemeClr>
                </a:solidFill>
                <a:hlinkClick r:id="rId3">
                  <a:extLst>
                    <a:ext uri="{A12FA001-AC4F-418D-AE19-62706E023703}">
                      <ahyp:hlinkClr xmlns:ahyp="http://schemas.microsoft.com/office/drawing/2018/hyperlinkcolor" val="tx"/>
                    </a:ext>
                  </a:extLst>
                </a:hlinkClick>
              </a:rPr>
              <a:t>State of the Market:  </a:t>
            </a:r>
            <a:r>
              <a:rPr lang="en-US" sz="1600" dirty="0">
                <a:solidFill>
                  <a:schemeClr val="accent1">
                    <a:lumMod val="50000"/>
                  </a:schemeClr>
                </a:solidFill>
                <a:hlinkClick r:id="rId3">
                  <a:extLst>
                    <a:ext uri="{A12FA001-AC4F-418D-AE19-62706E023703}">
                      <ahyp:hlinkClr xmlns:ahyp="http://schemas.microsoft.com/office/drawing/2018/hyperlinkcolor" val="tx"/>
                    </a:ext>
                  </a:extLst>
                </a:hlinkClick>
              </a:rPr>
              <a:t>https://freightpop.com/freight-shipper-optimization-carrier-rate-shopping/</a:t>
            </a:r>
            <a:endParaRPr lang="en-US" sz="1600" dirty="0">
              <a:solidFill>
                <a:schemeClr val="accent1">
                  <a:lumMod val="50000"/>
                </a:schemeClr>
              </a:solidFill>
            </a:endParaRPr>
          </a:p>
          <a:p>
            <a:pPr marL="342900" indent="-342900">
              <a:buFont typeface="+mj-lt"/>
              <a:buAutoNum type="arabicPeriod"/>
            </a:pPr>
            <a:r>
              <a:rPr lang="en-US" sz="1600" b="1" dirty="0">
                <a:solidFill>
                  <a:schemeClr val="tx2">
                    <a:lumMod val="75000"/>
                  </a:schemeClr>
                </a:solidFill>
                <a:hlinkClick r:id="rId5">
                  <a:extLst>
                    <a:ext uri="{A12FA001-AC4F-418D-AE19-62706E023703}">
                      <ahyp:hlinkClr xmlns:ahyp="http://schemas.microsoft.com/office/drawing/2018/hyperlinkcolor" val="tx"/>
                    </a:ext>
                  </a:extLst>
                </a:hlinkClick>
              </a:rPr>
              <a:t>Spot Rates: </a:t>
            </a:r>
            <a:r>
              <a:rPr lang="en-US" sz="1600" dirty="0">
                <a:solidFill>
                  <a:schemeClr val="tx2">
                    <a:lumMod val="75000"/>
                  </a:schemeClr>
                </a:solidFill>
                <a:hlinkClick r:id="rId5">
                  <a:extLst>
                    <a:ext uri="{A12FA001-AC4F-418D-AE19-62706E023703}">
                      <ahyp:hlinkClr xmlns:ahyp="http://schemas.microsoft.com/office/drawing/2018/hyperlinkcolor" val="tx"/>
                    </a:ext>
                  </a:extLst>
                </a:hlinkClick>
              </a:rPr>
              <a:t>https://www.rtsinc.com/articles/what-are-spot-market-rates</a:t>
            </a:r>
            <a:endParaRPr lang="en-US" sz="1600" b="1" dirty="0">
              <a:solidFill>
                <a:schemeClr val="accent1">
                  <a:lumMod val="50000"/>
                </a:schemeClr>
              </a:solidFill>
            </a:endParaRPr>
          </a:p>
          <a:p>
            <a:endParaRPr lang="en-US" sz="1600" b="1" dirty="0"/>
          </a:p>
          <a:p>
            <a:r>
              <a:rPr lang="en-US" sz="1600" b="1" dirty="0"/>
              <a:t>Potential Indicators/Factors:</a:t>
            </a:r>
            <a:endParaRPr lang="en-US" sz="1600" dirty="0">
              <a:hlinkClick r:id="rId6">
                <a:extLst>
                  <a:ext uri="{A12FA001-AC4F-418D-AE19-62706E023703}">
                    <ahyp:hlinkClr xmlns:ahyp="http://schemas.microsoft.com/office/drawing/2018/hyperlinkcolor" val="tx"/>
                  </a:ext>
                </a:extLst>
              </a:hlinkClick>
            </a:endParaRPr>
          </a:p>
          <a:p>
            <a:pPr marL="342900" indent="-342900">
              <a:buFont typeface="+mj-lt"/>
              <a:buAutoNum type="arabicPeriod"/>
            </a:pPr>
            <a:r>
              <a:rPr lang="en-US" sz="1600" dirty="0">
                <a:solidFill>
                  <a:schemeClr val="tx2">
                    <a:lumMod val="75000"/>
                  </a:schemeClr>
                </a:solidFill>
                <a:hlinkClick r:id="rId6">
                  <a:extLst>
                    <a:ext uri="{A12FA001-AC4F-418D-AE19-62706E023703}">
                      <ahyp:hlinkClr xmlns:ahyp="http://schemas.microsoft.com/office/drawing/2018/hyperlinkcolor" val="tx"/>
                    </a:ext>
                  </a:extLst>
                </a:hlinkClick>
              </a:rPr>
              <a:t>https://www.echo.com/blog/factors-affect-truckload-shipping-rates</a:t>
            </a:r>
            <a:endParaRPr lang="en-US" sz="1600" dirty="0">
              <a:solidFill>
                <a:schemeClr val="tx2">
                  <a:lumMod val="75000"/>
                </a:schemeClr>
              </a:solidFill>
            </a:endParaRPr>
          </a:p>
          <a:p>
            <a:pPr marL="342900" indent="-342900">
              <a:buFont typeface="+mj-lt"/>
              <a:buAutoNum type="arabicPeriod"/>
            </a:pPr>
            <a:r>
              <a:rPr lang="en-US" sz="1600" dirty="0">
                <a:solidFill>
                  <a:schemeClr val="tx2">
                    <a:lumMod val="75000"/>
                  </a:schemeClr>
                </a:solidFill>
                <a:hlinkClick r:id="rId7">
                  <a:extLst>
                    <a:ext uri="{A12FA001-AC4F-418D-AE19-62706E023703}">
                      <ahyp:hlinkClr xmlns:ahyp="http://schemas.microsoft.com/office/drawing/2018/hyperlinkcolor" val="tx"/>
                    </a:ext>
                  </a:extLst>
                </a:hlinkClick>
              </a:rPr>
              <a:t>https://blog.loadsmart.com/2015/10/15/6-reasons-full-truckload-rates-fluctuate/</a:t>
            </a:r>
            <a:endParaRPr lang="en-US" sz="1600" dirty="0">
              <a:solidFill>
                <a:schemeClr val="tx2">
                  <a:lumMod val="75000"/>
                </a:schemeClr>
              </a:solidFill>
            </a:endParaRPr>
          </a:p>
          <a:p>
            <a:pPr marL="342900" indent="-342900">
              <a:buFont typeface="+mj-lt"/>
              <a:buAutoNum type="arabicPeriod"/>
            </a:pPr>
            <a:endParaRPr lang="en-US" sz="1600" b="1" dirty="0"/>
          </a:p>
          <a:p>
            <a:r>
              <a:rPr lang="en-US" sz="1600" b="1" dirty="0"/>
              <a:t>FreightWaves Freight Futures:</a:t>
            </a:r>
            <a:endParaRPr lang="en-US" sz="1600" b="1" dirty="0">
              <a:hlinkClick r:id="rId8">
                <a:extLst>
                  <a:ext uri="{A12FA001-AC4F-418D-AE19-62706E023703}">
                    <ahyp:hlinkClr xmlns:ahyp="http://schemas.microsoft.com/office/drawing/2018/hyperlinkcolor" val="tx"/>
                  </a:ext>
                </a:extLst>
              </a:hlinkClick>
            </a:endParaRPr>
          </a:p>
          <a:p>
            <a:pPr marL="342900" indent="-342900">
              <a:buFont typeface="+mj-lt"/>
              <a:buAutoNum type="arabicPeriod"/>
            </a:pPr>
            <a:r>
              <a:rPr lang="en-US" sz="1600" b="1" dirty="0">
                <a:solidFill>
                  <a:schemeClr val="accent1">
                    <a:lumMod val="50000"/>
                  </a:schemeClr>
                </a:solidFill>
                <a:hlinkClick r:id="rId8">
                  <a:extLst>
                    <a:ext uri="{A12FA001-AC4F-418D-AE19-62706E023703}">
                      <ahyp:hlinkClr xmlns:ahyp="http://schemas.microsoft.com/office/drawing/2018/hyperlinkcolor" val="tx"/>
                    </a:ext>
                  </a:extLst>
                </a:hlinkClick>
              </a:rPr>
              <a:t>Freight Futures Overview:  </a:t>
            </a:r>
            <a:r>
              <a:rPr lang="en-US" sz="1600" dirty="0">
                <a:solidFill>
                  <a:schemeClr val="accent1">
                    <a:lumMod val="50000"/>
                  </a:schemeClr>
                </a:solidFill>
                <a:hlinkClick r:id="rId8">
                  <a:extLst>
                    <a:ext uri="{A12FA001-AC4F-418D-AE19-62706E023703}">
                      <ahyp:hlinkClr xmlns:ahyp="http://schemas.microsoft.com/office/drawing/2018/hyperlinkcolor" val="tx"/>
                    </a:ext>
                  </a:extLst>
                </a:hlinkClick>
              </a:rPr>
              <a:t>https://static1.squarespace.com/static/5899e78b1b10e35238fba886/t/5c6d7c624785d379ce0050c1/1550679139451/Trucking-Freight-Futures_20190220.pdf</a:t>
            </a:r>
            <a:endParaRPr lang="en-US" sz="1600" dirty="0">
              <a:solidFill>
                <a:schemeClr val="accent1">
                  <a:lumMod val="50000"/>
                </a:schemeClr>
              </a:solidFill>
            </a:endParaRPr>
          </a:p>
          <a:p>
            <a:pPr marL="342900" indent="-342900">
              <a:buFont typeface="+mj-lt"/>
              <a:buAutoNum type="arabicPeriod"/>
            </a:pPr>
            <a:r>
              <a:rPr lang="en-US" sz="1600" b="1" dirty="0">
                <a:solidFill>
                  <a:schemeClr val="accent1">
                    <a:lumMod val="50000"/>
                  </a:schemeClr>
                </a:solidFill>
                <a:hlinkClick r:id="rId9">
                  <a:extLst>
                    <a:ext uri="{A12FA001-AC4F-418D-AE19-62706E023703}">
                      <ahyp:hlinkClr xmlns:ahyp="http://schemas.microsoft.com/office/drawing/2018/hyperlinkcolor" val="tx"/>
                    </a:ext>
                  </a:extLst>
                </a:hlinkClick>
              </a:rPr>
              <a:t>More Insight into the Approach: </a:t>
            </a:r>
            <a:r>
              <a:rPr lang="en-US" sz="1600" dirty="0">
                <a:solidFill>
                  <a:schemeClr val="accent1">
                    <a:lumMod val="50000"/>
                  </a:schemeClr>
                </a:solidFill>
                <a:hlinkClick r:id="rId9">
                  <a:extLst>
                    <a:ext uri="{A12FA001-AC4F-418D-AE19-62706E023703}">
                      <ahyp:hlinkClr xmlns:ahyp="http://schemas.microsoft.com/office/drawing/2018/hyperlinkcolor" val="tx"/>
                    </a:ext>
                  </a:extLst>
                </a:hlinkClick>
              </a:rPr>
              <a:t>https://www.freightwaves.com/news/why-we-built-a-trucking-rate-predictor</a:t>
            </a:r>
            <a:endParaRPr lang="en-US" sz="1600" dirty="0">
              <a:solidFill>
                <a:schemeClr val="accent1">
                  <a:lumMod val="50000"/>
                </a:schemeClr>
              </a:solidFill>
            </a:endParaRPr>
          </a:p>
          <a:p>
            <a:endParaRPr lang="en-US" sz="1600" b="1" dirty="0"/>
          </a:p>
          <a:p>
            <a:r>
              <a:rPr lang="en-US" sz="1600" b="1" dirty="0"/>
              <a:t>Predicting Freight Rates:</a:t>
            </a:r>
          </a:p>
          <a:p>
            <a:pPr marL="342900" indent="-342900">
              <a:buFont typeface="+mj-lt"/>
              <a:buAutoNum type="arabicPeriod"/>
            </a:pPr>
            <a:r>
              <a:rPr lang="en-US" sz="1600" dirty="0">
                <a:solidFill>
                  <a:schemeClr val="accent1">
                    <a:lumMod val="50000"/>
                  </a:schemeClr>
                </a:solidFill>
                <a:hlinkClick r:id="rId10">
                  <a:extLst>
                    <a:ext uri="{A12FA001-AC4F-418D-AE19-62706E023703}">
                      <ahyp:hlinkClr xmlns:ahyp="http://schemas.microsoft.com/office/drawing/2018/hyperlinkcolor" val="tx"/>
                    </a:ext>
                  </a:extLst>
                </a:hlinkClick>
              </a:rPr>
              <a:t>https://www.volpe.dot.gov/news/AI-and-Predictive-forecasting-freight-transportation-rates</a:t>
            </a:r>
            <a:endParaRPr lang="en-US" sz="1600" dirty="0">
              <a:solidFill>
                <a:schemeClr val="accent1">
                  <a:lumMod val="50000"/>
                </a:schemeClr>
              </a:solidFill>
            </a:endParaRPr>
          </a:p>
          <a:p>
            <a:pPr marL="342900" indent="-342900">
              <a:buFont typeface="+mj-lt"/>
              <a:buAutoNum type="arabicPeriod"/>
            </a:pPr>
            <a:endParaRPr lang="en-US" dirty="0">
              <a:solidFill>
                <a:schemeClr val="accent1">
                  <a:lumMod val="50000"/>
                </a:schemeClr>
              </a:solidFill>
            </a:endParaRPr>
          </a:p>
          <a:p>
            <a:pPr marL="342900" indent="-342900">
              <a:buFont typeface="+mj-lt"/>
              <a:buAutoNum type="arabicPeriod"/>
            </a:pPr>
            <a:endParaRPr lang="en-US" b="1" dirty="0"/>
          </a:p>
        </p:txBody>
      </p:sp>
    </p:spTree>
    <p:extLst>
      <p:ext uri="{BB962C8B-B14F-4D97-AF65-F5344CB8AC3E}">
        <p14:creationId xmlns:p14="http://schemas.microsoft.com/office/powerpoint/2010/main" val="3850379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3" name="Picture 12" descr="Transition Background-01.png"/>
          <p:cNvPicPr>
            <a:picLocks noChangeAspect="1"/>
          </p:cNvPicPr>
          <p:nvPr/>
        </p:nvPicPr>
        <p:blipFill>
          <a:blip r:embed="rId2"/>
          <a:stretch>
            <a:fillRect/>
          </a:stretch>
        </p:blipFill>
        <p:spPr>
          <a:xfrm>
            <a:off x="0" y="4284"/>
            <a:ext cx="12192000" cy="6853716"/>
          </a:xfrm>
          <a:prstGeom prst="rect">
            <a:avLst/>
          </a:prstGeom>
        </p:spPr>
      </p:pic>
      <p:sp>
        <p:nvSpPr>
          <p:cNvPr id="14" name="Text Placeholder 1">
            <a:extLst>
              <a:ext uri="{FF2B5EF4-FFF2-40B4-BE49-F238E27FC236}">
                <a16:creationId xmlns:a16="http://schemas.microsoft.com/office/drawing/2014/main" id="{4B5B55C2-A701-4D52-BB1E-FA888C54066B}"/>
              </a:ext>
            </a:extLst>
          </p:cNvPr>
          <p:cNvSpPr txBox="1">
            <a:spLocks/>
          </p:cNvSpPr>
          <p:nvPr/>
        </p:nvSpPr>
        <p:spPr>
          <a:xfrm>
            <a:off x="4134653" y="2971802"/>
            <a:ext cx="3945723" cy="600787"/>
          </a:xfrm>
          <a:prstGeom prst="rect">
            <a:avLst/>
          </a:prstGeom>
        </p:spPr>
        <p:txBody>
          <a:bodyPr vert="horz" wrap="square" lIns="91440" tIns="45720" rIns="91440" bIns="45720" rtlCol="0" anchor="t">
            <a:noAutofit/>
          </a:bodyPr>
          <a:lstStyle/>
          <a:p>
            <a:pPr lvl="0" algn="ctr" defTabSz="914400">
              <a:lnSpc>
                <a:spcPct val="90000"/>
              </a:lnSpc>
              <a:spcBef>
                <a:spcPts val="1000"/>
              </a:spcBef>
              <a:defRPr/>
            </a:pPr>
            <a:r>
              <a:rPr lang="en-US" sz="5400" dirty="0">
                <a:solidFill>
                  <a:schemeClr val="bg1"/>
                </a:solidFill>
                <a:latin typeface="Rockwell"/>
                <a:ea typeface="Aktiv Grotesk Light" panose="020B0404020202020204" pitchFamily="34" charset="0"/>
                <a:cs typeface="Rockwell"/>
              </a:rPr>
              <a:t>Q&amp;A</a:t>
            </a:r>
            <a:endParaRPr kumimoji="0" lang="en-US" sz="5400" b="0" i="0" u="none" strike="noStrike" kern="1200" cap="none" normalizeH="0" baseline="0" noProof="0" dirty="0">
              <a:ln>
                <a:noFill/>
              </a:ln>
              <a:solidFill>
                <a:schemeClr val="bg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Tree>
    <p:extLst>
      <p:ext uri="{BB962C8B-B14F-4D97-AF65-F5344CB8AC3E}">
        <p14:creationId xmlns:p14="http://schemas.microsoft.com/office/powerpoint/2010/main" val="2394228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7B4043B0-4727-4B5C-ADE8-5B6F24A4F174}"/>
              </a:ext>
            </a:extLst>
          </p:cNvPr>
          <p:cNvSpPr txBox="1">
            <a:spLocks/>
          </p:cNvSpPr>
          <p:nvPr/>
        </p:nvSpPr>
        <p:spPr>
          <a:xfrm>
            <a:off x="5334001" y="5264968"/>
            <a:ext cx="6429375" cy="719137"/>
          </a:xfrm>
          <a:prstGeom prst="rect">
            <a:avLst/>
          </a:prstGeom>
        </p:spPr>
        <p:txBody>
          <a:bodyPr vert="horz" lIns="91440" tIns="45720" rIns="91440" bIns="45720" rtlCol="0">
            <a:noAutofit/>
          </a:bodyPr>
          <a:lstStyle/>
          <a:p>
            <a:pPr marL="228600" marR="0" lvl="0" indent="-22860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500" b="0" i="0" u="none" strike="noStrike" kern="1200" cap="none" spc="0" normalizeH="0" baseline="0" noProof="0" dirty="0">
                <a:ln>
                  <a:noFill/>
                </a:ln>
                <a:solidFill>
                  <a:schemeClr val="tx1"/>
                </a:solidFill>
                <a:effectLst/>
                <a:uLnTx/>
                <a:uFillTx/>
                <a:latin typeface="Rockwell"/>
                <a:ea typeface="+mn-ea"/>
                <a:cs typeface="Rockwell"/>
              </a:rPr>
              <a:t>Let’s get started!</a:t>
            </a:r>
          </a:p>
        </p:txBody>
      </p:sp>
      <p:pic>
        <p:nvPicPr>
          <p:cNvPr id="4" name="Picture 3" descr="Redwood Presentation Cover4.png"/>
          <p:cNvPicPr>
            <a:picLocks noChangeAspect="1"/>
          </p:cNvPicPr>
          <p:nvPr/>
        </p:nvPicPr>
        <p:blipFill>
          <a:blip r:embed="rId2"/>
          <a:stretch>
            <a:fillRect/>
          </a:stretch>
        </p:blipFill>
        <p:spPr>
          <a:xfrm>
            <a:off x="1" y="0"/>
            <a:ext cx="997712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Redwood Presentation Next Generation2.png"/>
          <p:cNvPicPr>
            <a:picLocks noChangeAspect="1"/>
          </p:cNvPicPr>
          <p:nvPr/>
        </p:nvPicPr>
        <p:blipFill>
          <a:blip r:embed="rId2"/>
          <a:stretch>
            <a:fillRect/>
          </a:stretch>
        </p:blipFill>
        <p:spPr>
          <a:xfrm>
            <a:off x="0" y="1783406"/>
            <a:ext cx="12188825" cy="4575233"/>
          </a:xfrm>
          <a:prstGeom prst="rect">
            <a:avLst/>
          </a:prstGeom>
        </p:spPr>
      </p:pic>
      <p:sp>
        <p:nvSpPr>
          <p:cNvPr id="5" name="Text Placeholder 1">
            <a:extLst>
              <a:ext uri="{FF2B5EF4-FFF2-40B4-BE49-F238E27FC236}">
                <a16:creationId xmlns:a16="http://schemas.microsoft.com/office/drawing/2014/main" id="{4B5B55C2-A701-4D52-BB1E-FA888C54066B}"/>
              </a:ext>
            </a:extLst>
          </p:cNvPr>
          <p:cNvSpPr txBox="1">
            <a:spLocks/>
          </p:cNvSpPr>
          <p:nvPr/>
        </p:nvSpPr>
        <p:spPr>
          <a:xfrm>
            <a:off x="554841" y="505699"/>
            <a:ext cx="5608894" cy="1873434"/>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schemeClr val="tx1"/>
                </a:solidFill>
                <a:effectLst/>
                <a:uLnTx/>
                <a:uFillTx/>
                <a:latin typeface="Rockwell"/>
                <a:ea typeface="Aktiv Grotesk Light" panose="020B0404020202020204" pitchFamily="34" charset="0"/>
                <a:cs typeface="Rockwell"/>
              </a:rPr>
              <a:t>Next Generation Freight Management</a:t>
            </a:r>
            <a:endParaRPr kumimoji="0" lang="en-US" sz="4000" b="0" i="0" u="none" strike="noStrike" kern="1200" cap="none" spc="0" normalizeH="0" baseline="0" noProof="0" dirty="0">
              <a:ln>
                <a:noFill/>
              </a:ln>
              <a:solidFill>
                <a:schemeClr val="tx1"/>
              </a:solidFill>
              <a:effectLst/>
              <a:uLnTx/>
              <a:uFillTx/>
              <a:latin typeface="Aktiv Grotesk Light" panose="020B0404020202020204" pitchFamily="34" charset="0"/>
              <a:ea typeface="Aktiv Grotesk Light" panose="020B0404020202020204" pitchFamily="34" charset="0"/>
              <a:cs typeface="Aktiv Grotesk Light" panose="020B0404020202020204" pitchFamily="34" charset="0"/>
            </a:endParaRPr>
          </a:p>
        </p:txBody>
      </p:sp>
      <p:sp>
        <p:nvSpPr>
          <p:cNvPr id="7" name="Slide Number Placeholder 5"/>
          <p:cNvSpPr txBox="1">
            <a:spLocks/>
          </p:cNvSpPr>
          <p:nvPr/>
        </p:nvSpPr>
        <p:spPr>
          <a:xfrm>
            <a:off x="11428413" y="6356354"/>
            <a:ext cx="533400" cy="365125"/>
          </a:xfrm>
          <a:prstGeom prst="rect">
            <a:avLst/>
          </a:prstGeom>
        </p:spPr>
        <p:txBody>
          <a:bodyPr vert="horz" lIns="121899" tIns="60949" rIns="121899" bIns="60949" rtlCol="0" anchor="ctr"/>
          <a:lstStyle/>
          <a:p>
            <a:pPr marL="0" marR="0" lvl="0" indent="0" algn="r" defTabSz="609493" rtl="0" eaLnBrk="1" fontAlgn="auto" latinLnBrk="0" hangingPunct="1">
              <a:lnSpc>
                <a:spcPct val="100000"/>
              </a:lnSpc>
              <a:spcBef>
                <a:spcPts val="0"/>
              </a:spcBef>
              <a:spcAft>
                <a:spcPts val="0"/>
              </a:spcAft>
              <a:buClrTx/>
              <a:buSzTx/>
              <a:buFontTx/>
              <a:buNone/>
              <a:tabLst/>
              <a:defRPr/>
            </a:pPr>
            <a:fld id="{8EFC1048-5513-1346-87B8-BA461DA42941}"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extBox 8"/>
          <p:cNvSpPr txBox="1"/>
          <p:nvPr/>
        </p:nvSpPr>
        <p:spPr>
          <a:xfrm>
            <a:off x="989013" y="2939639"/>
            <a:ext cx="1524000" cy="400110"/>
          </a:xfrm>
          <a:prstGeom prst="rect">
            <a:avLst/>
          </a:prstGeom>
          <a:noFill/>
        </p:spPr>
        <p:txBody>
          <a:bodyPr wrap="square" rtlCol="0">
            <a:spAutoFit/>
          </a:bodyPr>
          <a:lstStyle/>
          <a:p>
            <a:pPr algn="r"/>
            <a:r>
              <a:rPr lang="en-US" sz="2000" b="1" dirty="0">
                <a:solidFill>
                  <a:srgbClr val="631C20"/>
                </a:solidFill>
                <a:latin typeface="Rockwell"/>
                <a:cs typeface="Rockwell"/>
              </a:rPr>
              <a:t>57%</a:t>
            </a:r>
          </a:p>
        </p:txBody>
      </p:sp>
      <p:sp>
        <p:nvSpPr>
          <p:cNvPr id="10" name="TextBox 9"/>
          <p:cNvSpPr txBox="1"/>
          <p:nvPr/>
        </p:nvSpPr>
        <p:spPr>
          <a:xfrm>
            <a:off x="989013" y="4107013"/>
            <a:ext cx="1524000" cy="400110"/>
          </a:xfrm>
          <a:prstGeom prst="rect">
            <a:avLst/>
          </a:prstGeom>
          <a:noFill/>
        </p:spPr>
        <p:txBody>
          <a:bodyPr wrap="square" rtlCol="0">
            <a:spAutoFit/>
          </a:bodyPr>
          <a:lstStyle/>
          <a:p>
            <a:pPr algn="r"/>
            <a:r>
              <a:rPr lang="en-US" sz="2000" b="1" dirty="0">
                <a:solidFill>
                  <a:srgbClr val="A02825"/>
                </a:solidFill>
                <a:latin typeface="Rockwell"/>
                <a:cs typeface="Rockwell"/>
              </a:rPr>
              <a:t>32%</a:t>
            </a:r>
          </a:p>
        </p:txBody>
      </p:sp>
      <p:sp>
        <p:nvSpPr>
          <p:cNvPr id="11" name="TextBox 10"/>
          <p:cNvSpPr txBox="1"/>
          <p:nvPr/>
        </p:nvSpPr>
        <p:spPr>
          <a:xfrm>
            <a:off x="989013" y="5292345"/>
            <a:ext cx="1524000" cy="400110"/>
          </a:xfrm>
          <a:prstGeom prst="rect">
            <a:avLst/>
          </a:prstGeom>
          <a:noFill/>
        </p:spPr>
        <p:txBody>
          <a:bodyPr wrap="square" rtlCol="0">
            <a:spAutoFit/>
          </a:bodyPr>
          <a:lstStyle/>
          <a:p>
            <a:pPr algn="r"/>
            <a:r>
              <a:rPr lang="en-US" sz="2000" b="1" dirty="0">
                <a:solidFill>
                  <a:srgbClr val="C82A28"/>
                </a:solidFill>
                <a:latin typeface="Rockwell"/>
                <a:cs typeface="Rockwell"/>
              </a:rPr>
              <a:t>11%</a:t>
            </a:r>
          </a:p>
        </p:txBody>
      </p:sp>
      <p:pic>
        <p:nvPicPr>
          <p:cNvPr id="8" name="Picture 7" descr="Redwood Presentation logo.png"/>
          <p:cNvPicPr>
            <a:picLocks noChangeAspect="1"/>
          </p:cNvPicPr>
          <p:nvPr/>
        </p:nvPicPr>
        <p:blipFill>
          <a:blip r:embed="rId3"/>
          <a:stretch>
            <a:fillRect/>
          </a:stretch>
        </p:blipFill>
        <p:spPr>
          <a:xfrm>
            <a:off x="655826" y="6355080"/>
            <a:ext cx="1718624" cy="2438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39"/>
          <p:cNvPicPr preferRelativeResize="0"/>
          <p:nvPr/>
        </p:nvPicPr>
        <p:blipFill rotWithShape="1">
          <a:blip r:embed="rId3">
            <a:alphaModFix/>
          </a:blip>
          <a:srcRect t="5280" b="10509"/>
          <a:stretch/>
        </p:blipFill>
        <p:spPr>
          <a:xfrm>
            <a:off x="0" y="894"/>
            <a:ext cx="12188821" cy="68562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40"/>
          <p:cNvGrpSpPr/>
          <p:nvPr/>
        </p:nvGrpSpPr>
        <p:grpSpPr>
          <a:xfrm>
            <a:off x="1154208" y="1500900"/>
            <a:ext cx="9811044" cy="4339668"/>
            <a:chOff x="865882" y="1125298"/>
            <a:chExt cx="7360200" cy="3255599"/>
          </a:xfrm>
        </p:grpSpPr>
        <p:pic>
          <p:nvPicPr>
            <p:cNvPr id="164" name="Google Shape;164;p40"/>
            <p:cNvPicPr preferRelativeResize="0"/>
            <p:nvPr/>
          </p:nvPicPr>
          <p:blipFill rotWithShape="1">
            <a:blip r:embed="rId3">
              <a:alphaModFix/>
            </a:blip>
            <a:srcRect l="-867"/>
            <a:stretch/>
          </p:blipFill>
          <p:spPr>
            <a:xfrm>
              <a:off x="5833877" y="1917378"/>
              <a:ext cx="1437650" cy="470336"/>
            </a:xfrm>
            <a:prstGeom prst="rect">
              <a:avLst/>
            </a:prstGeom>
            <a:noFill/>
            <a:ln>
              <a:noFill/>
            </a:ln>
          </p:spPr>
        </p:pic>
        <p:pic>
          <p:nvPicPr>
            <p:cNvPr id="165" name="Google Shape;165;p40"/>
            <p:cNvPicPr preferRelativeResize="0"/>
            <p:nvPr/>
          </p:nvPicPr>
          <p:blipFill>
            <a:blip r:embed="rId4">
              <a:alphaModFix/>
            </a:blip>
            <a:stretch>
              <a:fillRect/>
            </a:stretch>
          </p:blipFill>
          <p:spPr>
            <a:xfrm>
              <a:off x="5501713" y="2955246"/>
              <a:ext cx="2293651" cy="1091493"/>
            </a:xfrm>
            <a:prstGeom prst="rect">
              <a:avLst/>
            </a:prstGeom>
            <a:noFill/>
            <a:ln>
              <a:noFill/>
            </a:ln>
          </p:spPr>
        </p:pic>
        <p:pic>
          <p:nvPicPr>
            <p:cNvPr id="166" name="Google Shape;166;p40"/>
            <p:cNvPicPr preferRelativeResize="0"/>
            <p:nvPr/>
          </p:nvPicPr>
          <p:blipFill>
            <a:blip r:embed="rId5">
              <a:alphaModFix/>
            </a:blip>
            <a:stretch>
              <a:fillRect/>
            </a:stretch>
          </p:blipFill>
          <p:spPr>
            <a:xfrm>
              <a:off x="1037766" y="1526142"/>
              <a:ext cx="5098122" cy="2677442"/>
            </a:xfrm>
            <a:prstGeom prst="rect">
              <a:avLst/>
            </a:prstGeom>
            <a:noFill/>
            <a:ln>
              <a:noFill/>
            </a:ln>
          </p:spPr>
        </p:pic>
        <p:sp>
          <p:nvSpPr>
            <p:cNvPr id="167" name="Google Shape;167;p40"/>
            <p:cNvSpPr/>
            <p:nvPr/>
          </p:nvSpPr>
          <p:spPr>
            <a:xfrm>
              <a:off x="865882" y="1125298"/>
              <a:ext cx="7360200" cy="3027000"/>
            </a:xfrm>
            <a:prstGeom prst="rect">
              <a:avLst/>
            </a:prstGeom>
            <a:solidFill>
              <a:srgbClr val="0E75BC">
                <a:alpha val="84310"/>
              </a:srgbClr>
            </a:solidFill>
            <a:ln>
              <a:noFill/>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grpSp>
          <p:nvGrpSpPr>
            <p:cNvPr id="168" name="Google Shape;168;p40"/>
            <p:cNvGrpSpPr/>
            <p:nvPr/>
          </p:nvGrpSpPr>
          <p:grpSpPr>
            <a:xfrm>
              <a:off x="876755" y="1353898"/>
              <a:ext cx="7338600" cy="3027000"/>
              <a:chOff x="876755" y="1353898"/>
              <a:chExt cx="7338600" cy="3027000"/>
            </a:xfrm>
          </p:grpSpPr>
          <p:sp>
            <p:nvSpPr>
              <p:cNvPr id="169" name="Google Shape;169;p40"/>
              <p:cNvSpPr/>
              <p:nvPr/>
            </p:nvSpPr>
            <p:spPr>
              <a:xfrm>
                <a:off x="876755" y="1353898"/>
                <a:ext cx="7338600" cy="3027000"/>
              </a:xfrm>
              <a:prstGeom prst="rect">
                <a:avLst/>
              </a:prstGeom>
              <a:noFill/>
              <a:ln w="19050" cap="flat" cmpd="sng">
                <a:solidFill>
                  <a:srgbClr val="FFFFFF"/>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sp>
            <p:nvSpPr>
              <p:cNvPr id="170" name="Google Shape;170;p40"/>
              <p:cNvSpPr/>
              <p:nvPr/>
            </p:nvSpPr>
            <p:spPr>
              <a:xfrm>
                <a:off x="1017507" y="1480006"/>
                <a:ext cx="7057200" cy="2773800"/>
              </a:xfrm>
              <a:prstGeom prst="rect">
                <a:avLst/>
              </a:prstGeom>
              <a:noFill/>
              <a:ln w="9525" cap="flat" cmpd="sng">
                <a:solidFill>
                  <a:srgbClr val="FFFFFF"/>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grpSp>
      </p:grpSp>
      <p:sp>
        <p:nvSpPr>
          <p:cNvPr id="171" name="Google Shape;171;p40"/>
          <p:cNvSpPr txBox="1"/>
          <p:nvPr/>
        </p:nvSpPr>
        <p:spPr>
          <a:xfrm>
            <a:off x="1216628" y="103208"/>
            <a:ext cx="4175712" cy="1173294"/>
          </a:xfrm>
          <a:prstGeom prst="rect">
            <a:avLst/>
          </a:prstGeom>
          <a:noFill/>
          <a:ln>
            <a:noFill/>
          </a:ln>
        </p:spPr>
        <p:txBody>
          <a:bodyPr spcFirstLastPara="1" wrap="square" lIns="121868" tIns="121868" rIns="121868" bIns="121868" anchor="t" anchorCtr="0">
            <a:noAutofit/>
          </a:bodyPr>
          <a:lstStyle/>
          <a:p>
            <a:pPr defTabSz="1218895">
              <a:buClr>
                <a:srgbClr val="000000"/>
              </a:buClr>
            </a:pPr>
            <a:r>
              <a:rPr lang="en-US" sz="2666" b="1" kern="0">
                <a:solidFill>
                  <a:srgbClr val="FFFFFF"/>
                </a:solidFill>
                <a:latin typeface="Montserrat"/>
                <a:ea typeface="Montserrat"/>
                <a:cs typeface="Montserrat"/>
                <a:sym typeface="Montserrat"/>
              </a:rPr>
              <a:t>FREIGHT MARKET INTELLIGENCE</a:t>
            </a:r>
            <a:endParaRPr sz="2666" b="1" kern="0">
              <a:solidFill>
                <a:srgbClr val="FFFFFF"/>
              </a:solidFill>
              <a:latin typeface="Montserrat"/>
              <a:ea typeface="Montserrat"/>
              <a:cs typeface="Montserrat"/>
              <a:sym typeface="Montserrat"/>
            </a:endParaRPr>
          </a:p>
        </p:txBody>
      </p:sp>
      <p:grpSp>
        <p:nvGrpSpPr>
          <p:cNvPr id="172" name="Google Shape;172;p40"/>
          <p:cNvGrpSpPr/>
          <p:nvPr/>
        </p:nvGrpSpPr>
        <p:grpSpPr>
          <a:xfrm>
            <a:off x="7205284" y="2984177"/>
            <a:ext cx="2888848" cy="1759142"/>
            <a:chOff x="5405371" y="2238046"/>
            <a:chExt cx="2167200" cy="1319700"/>
          </a:xfrm>
        </p:grpSpPr>
        <p:sp>
          <p:nvSpPr>
            <p:cNvPr id="173" name="Google Shape;173;p40"/>
            <p:cNvSpPr/>
            <p:nvPr/>
          </p:nvSpPr>
          <p:spPr>
            <a:xfrm flipH="1">
              <a:off x="5528674" y="2351757"/>
              <a:ext cx="1920600" cy="1092300"/>
            </a:xfrm>
            <a:prstGeom prst="rect">
              <a:avLst/>
            </a:prstGeom>
            <a:noFill/>
            <a:ln w="19050" cap="flat" cmpd="sng">
              <a:solidFill>
                <a:srgbClr val="FFFFFF"/>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sp>
          <p:nvSpPr>
            <p:cNvPr id="174" name="Google Shape;174;p40"/>
            <p:cNvSpPr/>
            <p:nvPr/>
          </p:nvSpPr>
          <p:spPr>
            <a:xfrm flipH="1">
              <a:off x="5405371" y="2238046"/>
              <a:ext cx="2167200" cy="1319700"/>
            </a:xfrm>
            <a:prstGeom prst="rect">
              <a:avLst/>
            </a:prstGeom>
            <a:noFill/>
            <a:ln w="19050" cap="flat" cmpd="sng">
              <a:solidFill>
                <a:srgbClr val="FFFFFF"/>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grpSp>
      <p:sp>
        <p:nvSpPr>
          <p:cNvPr id="175" name="Google Shape;175;p40"/>
          <p:cNvSpPr txBox="1"/>
          <p:nvPr/>
        </p:nvSpPr>
        <p:spPr>
          <a:xfrm>
            <a:off x="7404047" y="3876974"/>
            <a:ext cx="2419770" cy="611841"/>
          </a:xfrm>
          <a:prstGeom prst="rect">
            <a:avLst/>
          </a:prstGeom>
          <a:noFill/>
          <a:ln>
            <a:noFill/>
          </a:ln>
        </p:spPr>
        <p:txBody>
          <a:bodyPr spcFirstLastPara="1" wrap="square" lIns="121868" tIns="121868" rIns="121868" bIns="121868" anchor="t" anchorCtr="0">
            <a:noAutofit/>
          </a:bodyPr>
          <a:lstStyle/>
          <a:p>
            <a:pPr algn="ctr" defTabSz="1218895">
              <a:lnSpc>
                <a:spcPct val="150000"/>
              </a:lnSpc>
              <a:buClr>
                <a:srgbClr val="000000"/>
              </a:buClr>
            </a:pPr>
            <a:r>
              <a:rPr lang="en-US" sz="2399" b="1" kern="0">
                <a:solidFill>
                  <a:srgbClr val="FFFFFF"/>
                </a:solidFill>
                <a:latin typeface="Montserrat"/>
                <a:ea typeface="Montserrat"/>
                <a:cs typeface="Montserrat"/>
                <a:sym typeface="Montserrat"/>
              </a:rPr>
              <a:t>$9.6T </a:t>
            </a:r>
            <a:endParaRPr sz="2399" b="1" kern="0">
              <a:solidFill>
                <a:srgbClr val="FFFFFF"/>
              </a:solidFill>
              <a:latin typeface="Montserrat"/>
              <a:ea typeface="Montserrat"/>
              <a:cs typeface="Montserrat"/>
              <a:sym typeface="Montserrat"/>
            </a:endParaRPr>
          </a:p>
        </p:txBody>
      </p:sp>
      <p:sp>
        <p:nvSpPr>
          <p:cNvPr id="176" name="Google Shape;176;p40"/>
          <p:cNvSpPr txBox="1"/>
          <p:nvPr/>
        </p:nvSpPr>
        <p:spPr>
          <a:xfrm>
            <a:off x="7296106" y="3151806"/>
            <a:ext cx="2640912" cy="654629"/>
          </a:xfrm>
          <a:prstGeom prst="rect">
            <a:avLst/>
          </a:prstGeom>
          <a:noFill/>
          <a:ln>
            <a:noFill/>
          </a:ln>
        </p:spPr>
        <p:txBody>
          <a:bodyPr spcFirstLastPara="1" wrap="square" lIns="121868" tIns="121868" rIns="121868" bIns="121868" anchor="t" anchorCtr="0">
            <a:noAutofit/>
          </a:bodyPr>
          <a:lstStyle/>
          <a:p>
            <a:pPr algn="ctr" defTabSz="1218895">
              <a:buClr>
                <a:srgbClr val="000000"/>
              </a:buClr>
            </a:pPr>
            <a:r>
              <a:rPr lang="en-US" sz="1866" kern="0">
                <a:solidFill>
                  <a:srgbClr val="FFFFFF"/>
                </a:solidFill>
                <a:latin typeface="Montserrat Medium"/>
                <a:ea typeface="Montserrat Medium"/>
                <a:cs typeface="Montserrat Medium"/>
                <a:sym typeface="Montserrat Medium"/>
              </a:rPr>
              <a:t>GLOBAL FREIGHT MARKET RATE:</a:t>
            </a:r>
            <a:endParaRPr sz="1866" kern="0">
              <a:solidFill>
                <a:srgbClr val="FFFFFF"/>
              </a:solidFill>
              <a:latin typeface="Montserrat Light"/>
              <a:ea typeface="Montserrat Light"/>
              <a:cs typeface="Montserrat Light"/>
              <a:sym typeface="Montserrat Light"/>
            </a:endParaRPr>
          </a:p>
        </p:txBody>
      </p:sp>
      <p:sp>
        <p:nvSpPr>
          <p:cNvPr id="177" name="Google Shape;177;p40"/>
          <p:cNvSpPr txBox="1"/>
          <p:nvPr/>
        </p:nvSpPr>
        <p:spPr>
          <a:xfrm>
            <a:off x="1635938" y="2563102"/>
            <a:ext cx="5479773" cy="2180232"/>
          </a:xfrm>
          <a:prstGeom prst="rect">
            <a:avLst/>
          </a:prstGeom>
          <a:noFill/>
          <a:ln>
            <a:noFill/>
          </a:ln>
        </p:spPr>
        <p:txBody>
          <a:bodyPr spcFirstLastPara="1" wrap="square" lIns="121868" tIns="121868" rIns="121868" bIns="121868" anchor="t" anchorCtr="0">
            <a:noAutofit/>
          </a:bodyPr>
          <a:lstStyle/>
          <a:p>
            <a:pPr defTabSz="1218895">
              <a:buClr>
                <a:srgbClr val="000000"/>
              </a:buClr>
            </a:pPr>
            <a:r>
              <a:rPr lang="en-US" sz="3199" kern="0">
                <a:solidFill>
                  <a:srgbClr val="FFFFFF"/>
                </a:solidFill>
                <a:latin typeface="Montserrat SemiBold"/>
                <a:ea typeface="Montserrat SemiBold"/>
                <a:cs typeface="Montserrat SemiBold"/>
                <a:sym typeface="Montserrat SemiBold"/>
              </a:rPr>
              <a:t>We are the leading provider of market intelligence to the </a:t>
            </a:r>
            <a:endParaRPr sz="3199" kern="0">
              <a:solidFill>
                <a:srgbClr val="FFFFFF"/>
              </a:solidFill>
              <a:latin typeface="Montserrat SemiBold"/>
              <a:ea typeface="Montserrat SemiBold"/>
              <a:cs typeface="Montserrat SemiBold"/>
              <a:sym typeface="Montserrat SemiBold"/>
            </a:endParaRPr>
          </a:p>
          <a:p>
            <a:pPr defTabSz="1218895">
              <a:buClr>
                <a:srgbClr val="000000"/>
              </a:buClr>
            </a:pPr>
            <a:r>
              <a:rPr lang="en-US" sz="3199" kern="0">
                <a:solidFill>
                  <a:srgbClr val="FFFFFF"/>
                </a:solidFill>
                <a:latin typeface="Montserrat SemiBold"/>
                <a:ea typeface="Montserrat SemiBold"/>
                <a:cs typeface="Montserrat SemiBold"/>
                <a:sym typeface="Montserrat SemiBold"/>
              </a:rPr>
              <a:t>global freight industry.</a:t>
            </a:r>
            <a:endParaRPr sz="3199" kern="0">
              <a:solidFill>
                <a:srgbClr val="FFFFFF"/>
              </a:solidFill>
              <a:latin typeface="Montserrat SemiBold"/>
              <a:ea typeface="Montserrat SemiBold"/>
              <a:cs typeface="Montserrat SemiBold"/>
              <a:sym typeface="Montserrat SemiBold"/>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41"/>
          <p:cNvSpPr/>
          <p:nvPr/>
        </p:nvSpPr>
        <p:spPr>
          <a:xfrm>
            <a:off x="4242477" y="2560193"/>
            <a:ext cx="3880589" cy="2094654"/>
          </a:xfrm>
          <a:prstGeom prst="roundRect">
            <a:avLst>
              <a:gd name="adj" fmla="val 16667"/>
            </a:avLst>
          </a:prstGeom>
          <a:noFill/>
          <a:ln w="38100" cap="flat" cmpd="sng">
            <a:solidFill>
              <a:srgbClr val="9FC5E8"/>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sp>
        <p:nvSpPr>
          <p:cNvPr id="183" name="Google Shape;183;p41"/>
          <p:cNvSpPr txBox="1"/>
          <p:nvPr/>
        </p:nvSpPr>
        <p:spPr>
          <a:xfrm>
            <a:off x="947431" y="2085526"/>
            <a:ext cx="2307799" cy="641833"/>
          </a:xfrm>
          <a:prstGeom prst="rect">
            <a:avLst/>
          </a:prstGeom>
          <a:noFill/>
          <a:ln>
            <a:noFill/>
          </a:ln>
        </p:spPr>
        <p:txBody>
          <a:bodyPr spcFirstLastPara="1" wrap="square" lIns="121868" tIns="121868" rIns="121868" bIns="121868" anchor="ctr" anchorCtr="0">
            <a:noAutofit/>
          </a:bodyPr>
          <a:lstStyle/>
          <a:p>
            <a:pPr algn="ctr" defTabSz="1218895">
              <a:buClr>
                <a:srgbClr val="000000"/>
              </a:buClr>
            </a:pPr>
            <a:r>
              <a:rPr lang="en-US" sz="1600" b="1" kern="0">
                <a:solidFill>
                  <a:srgbClr val="9FC5E8"/>
                </a:solidFill>
                <a:latin typeface="Montserrat"/>
                <a:ea typeface="Montserrat"/>
                <a:cs typeface="Montserrat"/>
                <a:sym typeface="Montserrat"/>
              </a:rPr>
              <a:t> </a:t>
            </a:r>
            <a:endParaRPr sz="1600" b="1" kern="0">
              <a:solidFill>
                <a:srgbClr val="9FC5E8"/>
              </a:solidFill>
              <a:latin typeface="Montserrat"/>
              <a:ea typeface="Montserrat"/>
              <a:cs typeface="Montserrat"/>
              <a:sym typeface="Montserrat"/>
            </a:endParaRPr>
          </a:p>
        </p:txBody>
      </p:sp>
      <p:sp>
        <p:nvSpPr>
          <p:cNvPr id="184" name="Google Shape;184;p41"/>
          <p:cNvSpPr txBox="1"/>
          <p:nvPr/>
        </p:nvSpPr>
        <p:spPr>
          <a:xfrm>
            <a:off x="687899" y="2147920"/>
            <a:ext cx="2826864" cy="479475"/>
          </a:xfrm>
          <a:prstGeom prst="rect">
            <a:avLst/>
          </a:prstGeom>
          <a:noFill/>
          <a:ln>
            <a:noFill/>
          </a:ln>
        </p:spPr>
        <p:txBody>
          <a:bodyPr spcFirstLastPara="1" wrap="square" lIns="121868" tIns="121868" rIns="121868" bIns="121868" anchor="ctr" anchorCtr="0">
            <a:noAutofit/>
          </a:bodyPr>
          <a:lstStyle/>
          <a:p>
            <a:pPr algn="ctr" defTabSz="1218895">
              <a:buClr>
                <a:srgbClr val="000000"/>
              </a:buClr>
            </a:pPr>
            <a:r>
              <a:rPr lang="en-US" sz="1600" b="1" kern="0">
                <a:solidFill>
                  <a:srgbClr val="FFFFFF"/>
                </a:solidFill>
                <a:latin typeface="Montserrat"/>
                <a:ea typeface="Montserrat"/>
                <a:cs typeface="Montserrat"/>
                <a:sym typeface="Montserrat"/>
              </a:rPr>
              <a:t>MARKET INTELLIGENCE </a:t>
            </a:r>
            <a:endParaRPr sz="1600" b="1" kern="0">
              <a:solidFill>
                <a:srgbClr val="FFFFFF"/>
              </a:solidFill>
              <a:latin typeface="Montserrat"/>
              <a:ea typeface="Montserrat"/>
              <a:cs typeface="Montserrat"/>
              <a:sym typeface="Montserrat"/>
            </a:endParaRPr>
          </a:p>
        </p:txBody>
      </p:sp>
      <p:sp>
        <p:nvSpPr>
          <p:cNvPr id="185" name="Google Shape;185;p41"/>
          <p:cNvSpPr txBox="1"/>
          <p:nvPr/>
        </p:nvSpPr>
        <p:spPr>
          <a:xfrm>
            <a:off x="4242461" y="3270442"/>
            <a:ext cx="3880589" cy="838981"/>
          </a:xfrm>
          <a:prstGeom prst="rect">
            <a:avLst/>
          </a:prstGeom>
          <a:noFill/>
          <a:ln>
            <a:noFill/>
          </a:ln>
        </p:spPr>
        <p:txBody>
          <a:bodyPr spcFirstLastPara="1" wrap="square" lIns="121868" tIns="121868" rIns="121868" bIns="121868" anchor="t" anchorCtr="0">
            <a:noAutofit/>
          </a:bodyPr>
          <a:lstStyle/>
          <a:p>
            <a:pPr algn="ctr" defTabSz="1218895">
              <a:buClr>
                <a:srgbClr val="000000"/>
              </a:buClr>
            </a:pPr>
            <a:endParaRPr sz="3199" b="1" kern="0">
              <a:solidFill>
                <a:srgbClr val="FFFFFF"/>
              </a:solidFill>
              <a:latin typeface="Montserrat"/>
              <a:ea typeface="Montserrat"/>
              <a:cs typeface="Montserrat"/>
              <a:sym typeface="Montserrat"/>
            </a:endParaRPr>
          </a:p>
          <a:p>
            <a:pPr defTabSz="1218895">
              <a:buClr>
                <a:srgbClr val="000000"/>
              </a:buClr>
            </a:pPr>
            <a:r>
              <a:rPr lang="en-US" sz="1066" b="1" kern="0">
                <a:solidFill>
                  <a:srgbClr val="FFFFFF"/>
                </a:solidFill>
                <a:latin typeface="Montserrat"/>
                <a:ea typeface="Montserrat"/>
                <a:cs typeface="Montserrat"/>
                <a:sym typeface="Montserrat"/>
              </a:rPr>
              <a:t> The #1 Source for Navigating the Freight Markets	</a:t>
            </a:r>
            <a:endParaRPr sz="1066" kern="0">
              <a:solidFill>
                <a:srgbClr val="FFFFFF"/>
              </a:solidFill>
              <a:latin typeface="Montserrat"/>
              <a:ea typeface="Montserrat"/>
              <a:cs typeface="Montserrat"/>
              <a:sym typeface="Montserrat"/>
            </a:endParaRPr>
          </a:p>
        </p:txBody>
      </p:sp>
      <p:pic>
        <p:nvPicPr>
          <p:cNvPr id="186" name="Google Shape;186;p41"/>
          <p:cNvPicPr preferRelativeResize="0"/>
          <p:nvPr/>
        </p:nvPicPr>
        <p:blipFill rotWithShape="1">
          <a:blip r:embed="rId4">
            <a:alphaModFix/>
          </a:blip>
          <a:srcRect l="14659" t="20369" r="14659" b="20363"/>
          <a:stretch/>
        </p:blipFill>
        <p:spPr>
          <a:xfrm>
            <a:off x="1601261" y="1246535"/>
            <a:ext cx="1000139" cy="838981"/>
          </a:xfrm>
          <a:prstGeom prst="rect">
            <a:avLst/>
          </a:prstGeom>
          <a:noFill/>
          <a:ln>
            <a:noFill/>
          </a:ln>
        </p:spPr>
      </p:pic>
      <p:sp>
        <p:nvSpPr>
          <p:cNvPr id="187" name="Google Shape;187;p41"/>
          <p:cNvSpPr txBox="1"/>
          <p:nvPr/>
        </p:nvSpPr>
        <p:spPr>
          <a:xfrm>
            <a:off x="1233145" y="36850"/>
            <a:ext cx="4558013" cy="1209685"/>
          </a:xfrm>
          <a:prstGeom prst="rect">
            <a:avLst/>
          </a:prstGeom>
          <a:noFill/>
          <a:ln>
            <a:noFill/>
          </a:ln>
        </p:spPr>
        <p:txBody>
          <a:bodyPr spcFirstLastPara="1" wrap="square" lIns="121868" tIns="121868" rIns="121868" bIns="121868" anchor="t" anchorCtr="0">
            <a:noAutofit/>
          </a:bodyPr>
          <a:lstStyle/>
          <a:p>
            <a:pPr defTabSz="1218895">
              <a:spcAft>
                <a:spcPts val="1333"/>
              </a:spcAft>
              <a:buClr>
                <a:srgbClr val="000000"/>
              </a:buClr>
            </a:pPr>
            <a:r>
              <a:rPr lang="en-US" sz="2666" b="1" kern="0">
                <a:solidFill>
                  <a:srgbClr val="FFFFFF"/>
                </a:solidFill>
                <a:latin typeface="Montserrat"/>
                <a:ea typeface="Montserrat"/>
                <a:cs typeface="Montserrat"/>
                <a:sym typeface="Montserrat"/>
              </a:rPr>
              <a:t>FREIGHTWAVES SERVICE OFFERINGS</a:t>
            </a:r>
            <a:endParaRPr sz="2666" b="1" kern="0">
              <a:solidFill>
                <a:srgbClr val="FFFFFF"/>
              </a:solidFill>
              <a:latin typeface="Montserrat"/>
              <a:ea typeface="Montserrat"/>
              <a:cs typeface="Montserrat"/>
              <a:sym typeface="Montserrat"/>
            </a:endParaRPr>
          </a:p>
        </p:txBody>
      </p:sp>
      <p:cxnSp>
        <p:nvCxnSpPr>
          <p:cNvPr id="188" name="Google Shape;188;p41"/>
          <p:cNvCxnSpPr/>
          <p:nvPr/>
        </p:nvCxnSpPr>
        <p:spPr>
          <a:xfrm>
            <a:off x="3315236" y="2009036"/>
            <a:ext cx="1022134" cy="689021"/>
          </a:xfrm>
          <a:prstGeom prst="straightConnector1">
            <a:avLst/>
          </a:prstGeom>
          <a:noFill/>
          <a:ln w="28575" cap="flat" cmpd="sng">
            <a:solidFill>
              <a:srgbClr val="9FC5E8"/>
            </a:solidFill>
            <a:prstDash val="solid"/>
            <a:round/>
            <a:headEnd type="none" w="med" len="med"/>
            <a:tailEnd type="none" w="med" len="med"/>
          </a:ln>
        </p:spPr>
      </p:cxnSp>
      <p:cxnSp>
        <p:nvCxnSpPr>
          <p:cNvPr id="189" name="Google Shape;189;p41"/>
          <p:cNvCxnSpPr/>
          <p:nvPr/>
        </p:nvCxnSpPr>
        <p:spPr>
          <a:xfrm rot="10800000" flipH="1">
            <a:off x="3215895" y="4492356"/>
            <a:ext cx="1097314" cy="667026"/>
          </a:xfrm>
          <a:prstGeom prst="straightConnector1">
            <a:avLst/>
          </a:prstGeom>
          <a:noFill/>
          <a:ln w="28575" cap="flat" cmpd="sng">
            <a:solidFill>
              <a:srgbClr val="9FC5E8"/>
            </a:solidFill>
            <a:prstDash val="solid"/>
            <a:round/>
            <a:headEnd type="none" w="med" len="med"/>
            <a:tailEnd type="none" w="med" len="med"/>
          </a:ln>
        </p:spPr>
      </p:cxnSp>
      <p:cxnSp>
        <p:nvCxnSpPr>
          <p:cNvPr id="190" name="Google Shape;190;p41"/>
          <p:cNvCxnSpPr/>
          <p:nvPr/>
        </p:nvCxnSpPr>
        <p:spPr>
          <a:xfrm rot="10800000" flipH="1">
            <a:off x="8020710" y="1976079"/>
            <a:ext cx="990142" cy="674624"/>
          </a:xfrm>
          <a:prstGeom prst="straightConnector1">
            <a:avLst/>
          </a:prstGeom>
          <a:noFill/>
          <a:ln w="28575" cap="flat" cmpd="sng">
            <a:solidFill>
              <a:srgbClr val="9FC5E8"/>
            </a:solidFill>
            <a:prstDash val="solid"/>
            <a:round/>
            <a:headEnd type="none" w="med" len="med"/>
            <a:tailEnd type="none" w="med" len="med"/>
          </a:ln>
        </p:spPr>
      </p:cxnSp>
      <p:cxnSp>
        <p:nvCxnSpPr>
          <p:cNvPr id="191" name="Google Shape;191;p41"/>
          <p:cNvCxnSpPr/>
          <p:nvPr/>
        </p:nvCxnSpPr>
        <p:spPr>
          <a:xfrm>
            <a:off x="7996950" y="4551908"/>
            <a:ext cx="1258872" cy="574650"/>
          </a:xfrm>
          <a:prstGeom prst="straightConnector1">
            <a:avLst/>
          </a:prstGeom>
          <a:noFill/>
          <a:ln w="28575" cap="flat" cmpd="sng">
            <a:solidFill>
              <a:srgbClr val="9FC5E8"/>
            </a:solidFill>
            <a:prstDash val="solid"/>
            <a:round/>
            <a:headEnd type="none" w="med" len="med"/>
            <a:tailEnd type="none" w="med" len="med"/>
          </a:ln>
        </p:spPr>
      </p:cxnSp>
      <p:pic>
        <p:nvPicPr>
          <p:cNvPr id="192" name="Google Shape;192;p41"/>
          <p:cNvPicPr preferRelativeResize="0"/>
          <p:nvPr/>
        </p:nvPicPr>
        <p:blipFill rotWithShape="1">
          <a:blip r:embed="rId5">
            <a:alphaModFix/>
          </a:blip>
          <a:srcRect t="22365" b="22370"/>
          <a:stretch/>
        </p:blipFill>
        <p:spPr>
          <a:xfrm>
            <a:off x="1388566" y="4386449"/>
            <a:ext cx="1425529" cy="788161"/>
          </a:xfrm>
          <a:prstGeom prst="rect">
            <a:avLst/>
          </a:prstGeom>
          <a:noFill/>
          <a:ln>
            <a:noFill/>
          </a:ln>
        </p:spPr>
      </p:pic>
      <p:sp>
        <p:nvSpPr>
          <p:cNvPr id="193" name="Google Shape;193;p41"/>
          <p:cNvSpPr txBox="1"/>
          <p:nvPr/>
        </p:nvSpPr>
        <p:spPr>
          <a:xfrm>
            <a:off x="1050205" y="5258574"/>
            <a:ext cx="2102252" cy="445484"/>
          </a:xfrm>
          <a:prstGeom prst="rect">
            <a:avLst/>
          </a:prstGeom>
          <a:noFill/>
          <a:ln>
            <a:noFill/>
          </a:ln>
        </p:spPr>
        <p:txBody>
          <a:bodyPr spcFirstLastPara="1" wrap="square" lIns="121868" tIns="121868" rIns="121868" bIns="121868" anchor="t" anchorCtr="0">
            <a:noAutofit/>
          </a:bodyPr>
          <a:lstStyle/>
          <a:p>
            <a:pPr defTabSz="1218895">
              <a:buClr>
                <a:srgbClr val="000000"/>
              </a:buClr>
            </a:pPr>
            <a:r>
              <a:rPr lang="en-US" sz="1600" b="1" kern="0">
                <a:solidFill>
                  <a:srgbClr val="FFFFFF"/>
                </a:solidFill>
                <a:latin typeface="Montserrat"/>
                <a:ea typeface="Montserrat"/>
                <a:cs typeface="Montserrat"/>
                <a:sym typeface="Montserrat"/>
              </a:rPr>
              <a:t>BENCHMARKING</a:t>
            </a:r>
            <a:endParaRPr sz="1600" b="1" kern="0">
              <a:solidFill>
                <a:srgbClr val="FFFFFF"/>
              </a:solidFill>
              <a:latin typeface="Montserrat"/>
              <a:ea typeface="Montserrat"/>
              <a:cs typeface="Montserrat"/>
              <a:sym typeface="Montserrat"/>
            </a:endParaRPr>
          </a:p>
        </p:txBody>
      </p:sp>
      <p:pic>
        <p:nvPicPr>
          <p:cNvPr id="194" name="Google Shape;194;p41"/>
          <p:cNvPicPr preferRelativeResize="0"/>
          <p:nvPr/>
        </p:nvPicPr>
        <p:blipFill rotWithShape="1">
          <a:blip r:embed="rId6">
            <a:alphaModFix/>
          </a:blip>
          <a:srcRect/>
          <a:stretch/>
        </p:blipFill>
        <p:spPr>
          <a:xfrm>
            <a:off x="9931297" y="4183672"/>
            <a:ext cx="1073152" cy="1074921"/>
          </a:xfrm>
          <a:prstGeom prst="rect">
            <a:avLst/>
          </a:prstGeom>
          <a:noFill/>
          <a:ln>
            <a:noFill/>
          </a:ln>
        </p:spPr>
      </p:pic>
      <p:sp>
        <p:nvSpPr>
          <p:cNvPr id="195" name="Google Shape;195;p41"/>
          <p:cNvSpPr txBox="1"/>
          <p:nvPr/>
        </p:nvSpPr>
        <p:spPr>
          <a:xfrm>
            <a:off x="9223997" y="5258590"/>
            <a:ext cx="2487752" cy="445484"/>
          </a:xfrm>
          <a:prstGeom prst="rect">
            <a:avLst/>
          </a:prstGeom>
          <a:noFill/>
          <a:ln>
            <a:noFill/>
          </a:ln>
        </p:spPr>
        <p:txBody>
          <a:bodyPr spcFirstLastPara="1" wrap="square" lIns="121868" tIns="121868" rIns="121868" bIns="121868" anchor="t" anchorCtr="0">
            <a:noAutofit/>
          </a:bodyPr>
          <a:lstStyle/>
          <a:p>
            <a:pPr defTabSz="1218895">
              <a:buClr>
                <a:srgbClr val="000000"/>
              </a:buClr>
            </a:pPr>
            <a:r>
              <a:rPr lang="en-US" sz="1866" kern="0">
                <a:solidFill>
                  <a:srgbClr val="000000"/>
                </a:solidFill>
                <a:latin typeface="Arial"/>
                <a:cs typeface="Arial"/>
                <a:sym typeface="Arial"/>
              </a:rPr>
              <a:t>            </a:t>
            </a:r>
            <a:r>
              <a:rPr lang="en-US" sz="1600" b="1" kern="0">
                <a:solidFill>
                  <a:srgbClr val="FFFFFF"/>
                </a:solidFill>
                <a:latin typeface="Montserrat"/>
                <a:ea typeface="Montserrat"/>
                <a:cs typeface="Montserrat"/>
                <a:sym typeface="Montserrat"/>
              </a:rPr>
              <a:t>MEDIA</a:t>
            </a:r>
            <a:endParaRPr sz="1600" b="1" kern="0">
              <a:solidFill>
                <a:srgbClr val="FFFFFF"/>
              </a:solidFill>
              <a:latin typeface="Montserrat"/>
              <a:ea typeface="Montserrat"/>
              <a:cs typeface="Montserrat"/>
              <a:sym typeface="Montserrat"/>
            </a:endParaRPr>
          </a:p>
        </p:txBody>
      </p:sp>
      <p:pic>
        <p:nvPicPr>
          <p:cNvPr id="196" name="Google Shape;196;p41"/>
          <p:cNvPicPr preferRelativeResize="0"/>
          <p:nvPr/>
        </p:nvPicPr>
        <p:blipFill>
          <a:blip r:embed="rId7">
            <a:alphaModFix amt="98000"/>
          </a:blip>
          <a:stretch>
            <a:fillRect/>
          </a:stretch>
        </p:blipFill>
        <p:spPr>
          <a:xfrm>
            <a:off x="9967803" y="1165956"/>
            <a:ext cx="1000139" cy="1000139"/>
          </a:xfrm>
          <a:prstGeom prst="rect">
            <a:avLst/>
          </a:prstGeom>
          <a:noFill/>
          <a:ln>
            <a:noFill/>
          </a:ln>
        </p:spPr>
      </p:pic>
      <p:sp>
        <p:nvSpPr>
          <p:cNvPr id="197" name="Google Shape;197;p41"/>
          <p:cNvSpPr txBox="1"/>
          <p:nvPr/>
        </p:nvSpPr>
        <p:spPr>
          <a:xfrm>
            <a:off x="9281382" y="2212884"/>
            <a:ext cx="2372982" cy="228740"/>
          </a:xfrm>
          <a:prstGeom prst="rect">
            <a:avLst/>
          </a:prstGeom>
          <a:noFill/>
          <a:ln>
            <a:noFill/>
          </a:ln>
        </p:spPr>
        <p:txBody>
          <a:bodyPr spcFirstLastPara="1" wrap="square" lIns="121868" tIns="121868" rIns="121868" bIns="121868" anchor="t" anchorCtr="0">
            <a:noAutofit/>
          </a:bodyPr>
          <a:lstStyle/>
          <a:p>
            <a:pPr defTabSz="1218895">
              <a:buClr>
                <a:srgbClr val="000000"/>
              </a:buClr>
            </a:pPr>
            <a:r>
              <a:rPr lang="en-US" sz="1600" b="1" kern="0">
                <a:solidFill>
                  <a:srgbClr val="FFFFFF"/>
                </a:solidFill>
                <a:latin typeface="Montserrat"/>
                <a:ea typeface="Montserrat"/>
                <a:cs typeface="Montserrat"/>
                <a:sym typeface="Montserrat"/>
              </a:rPr>
              <a:t>       COMMUNITY</a:t>
            </a:r>
            <a:endParaRPr sz="1600" b="1" kern="0">
              <a:solidFill>
                <a:srgbClr val="FFFFFF"/>
              </a:solidFill>
              <a:latin typeface="Montserrat"/>
              <a:ea typeface="Montserrat"/>
              <a:cs typeface="Montserrat"/>
              <a:sym typeface="Montserrat"/>
            </a:endParaRPr>
          </a:p>
        </p:txBody>
      </p:sp>
      <p:sp>
        <p:nvSpPr>
          <p:cNvPr id="198" name="Google Shape;198;p41"/>
          <p:cNvSpPr txBox="1"/>
          <p:nvPr/>
        </p:nvSpPr>
        <p:spPr>
          <a:xfrm>
            <a:off x="720490" y="2648587"/>
            <a:ext cx="2761681" cy="691020"/>
          </a:xfrm>
          <a:prstGeom prst="rect">
            <a:avLst/>
          </a:prstGeom>
          <a:noFill/>
          <a:ln>
            <a:noFill/>
          </a:ln>
        </p:spPr>
        <p:txBody>
          <a:bodyPr spcFirstLastPara="1" wrap="square" lIns="121868" tIns="121868" rIns="121868" bIns="121868" anchor="t" anchorCtr="0">
            <a:noAutofit/>
          </a:bodyPr>
          <a:lstStyle/>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Use Cases</a:t>
            </a:r>
            <a:endParaRPr sz="1066" b="1" kern="0">
              <a:solidFill>
                <a:srgbClr val="FFFFFF"/>
              </a:solidFill>
              <a:latin typeface="Montserrat"/>
              <a:ea typeface="Montserrat"/>
              <a:cs typeface="Montserrat"/>
              <a:sym typeface="Montserrat"/>
            </a:endParaRPr>
          </a:p>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Data &amp; Market Intelligence</a:t>
            </a:r>
            <a:endParaRPr sz="1066" b="1" kern="0">
              <a:solidFill>
                <a:srgbClr val="FFFFFF"/>
              </a:solidFill>
              <a:latin typeface="Montserrat"/>
              <a:ea typeface="Montserrat"/>
              <a:cs typeface="Montserrat"/>
              <a:sym typeface="Montserrat"/>
            </a:endParaRPr>
          </a:p>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Consultative &amp; Data Science Services</a:t>
            </a:r>
            <a:endParaRPr sz="1066" b="1" kern="0">
              <a:solidFill>
                <a:srgbClr val="FFFFFF"/>
              </a:solidFill>
              <a:latin typeface="Montserrat"/>
              <a:ea typeface="Montserrat"/>
              <a:cs typeface="Montserrat"/>
              <a:sym typeface="Montserrat"/>
            </a:endParaRPr>
          </a:p>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API &amp; UI</a:t>
            </a:r>
            <a:endParaRPr sz="1066" b="1" kern="0">
              <a:solidFill>
                <a:srgbClr val="FFFFFF"/>
              </a:solidFill>
              <a:latin typeface="Montserrat"/>
              <a:ea typeface="Montserrat"/>
              <a:cs typeface="Montserrat"/>
              <a:sym typeface="Montserrat"/>
            </a:endParaRPr>
          </a:p>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User Success</a:t>
            </a:r>
            <a:endParaRPr sz="1066" b="1" kern="0">
              <a:solidFill>
                <a:srgbClr val="FFFFFF"/>
              </a:solidFill>
              <a:latin typeface="Montserrat"/>
              <a:ea typeface="Montserrat"/>
              <a:cs typeface="Montserrat"/>
              <a:sym typeface="Montserrat"/>
            </a:endParaRPr>
          </a:p>
          <a:p>
            <a:pPr marL="609448" indent="-372440" defTabSz="1218895">
              <a:buClr>
                <a:srgbClr val="C9DAF8"/>
              </a:buClr>
              <a:buSzPts val="800"/>
              <a:buFont typeface="Montserrat"/>
              <a:buChar char="●"/>
            </a:pPr>
            <a:r>
              <a:rPr lang="en-US" sz="1066" b="1" kern="0">
                <a:solidFill>
                  <a:srgbClr val="FFFFFF"/>
                </a:solidFill>
                <a:latin typeface="Montserrat"/>
                <a:ea typeface="Montserrat"/>
                <a:cs typeface="Montserrat"/>
                <a:sym typeface="Montserrat"/>
              </a:rPr>
              <a:t>Executive Support</a:t>
            </a:r>
            <a:r>
              <a:rPr lang="en-US" sz="1066" b="1" kern="0">
                <a:solidFill>
                  <a:srgbClr val="C9DAF8"/>
                </a:solidFill>
                <a:latin typeface="Montserrat"/>
                <a:ea typeface="Montserrat"/>
                <a:cs typeface="Montserrat"/>
                <a:sym typeface="Montserrat"/>
              </a:rPr>
              <a:t>	</a:t>
            </a:r>
            <a:endParaRPr sz="1066" b="1" kern="0">
              <a:solidFill>
                <a:srgbClr val="C9DAF8"/>
              </a:solidFill>
              <a:latin typeface="Montserrat"/>
              <a:ea typeface="Montserrat"/>
              <a:cs typeface="Montserrat"/>
              <a:sym typeface="Montserrat"/>
            </a:endParaRPr>
          </a:p>
        </p:txBody>
      </p:sp>
      <p:sp>
        <p:nvSpPr>
          <p:cNvPr id="199" name="Google Shape;199;p41"/>
          <p:cNvSpPr txBox="1"/>
          <p:nvPr/>
        </p:nvSpPr>
        <p:spPr>
          <a:xfrm>
            <a:off x="9281382" y="2732181"/>
            <a:ext cx="2372982" cy="523864"/>
          </a:xfrm>
          <a:prstGeom prst="rect">
            <a:avLst/>
          </a:prstGeom>
          <a:noFill/>
          <a:ln>
            <a:noFill/>
          </a:ln>
        </p:spPr>
        <p:txBody>
          <a:bodyPr spcFirstLastPara="1" wrap="square" lIns="121868" tIns="121868" rIns="121868" bIns="121868" anchor="t" anchorCtr="0">
            <a:noAutofit/>
          </a:bodyPr>
          <a:lstStyle/>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Freight Futures</a:t>
            </a:r>
            <a:endParaRPr sz="1066" b="1" kern="0">
              <a:solidFill>
                <a:srgbClr val="FFFFFF"/>
              </a:solidFill>
              <a:latin typeface="Montserrat"/>
              <a:ea typeface="Montserrat"/>
              <a:cs typeface="Montserrat"/>
              <a:sym typeface="Montserrat"/>
            </a:endParaRPr>
          </a:p>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BiTA</a:t>
            </a:r>
            <a:endParaRPr sz="1066" b="1" kern="0">
              <a:solidFill>
                <a:srgbClr val="FFFFFF"/>
              </a:solidFill>
              <a:latin typeface="Montserrat"/>
              <a:ea typeface="Montserrat"/>
              <a:cs typeface="Montserrat"/>
              <a:sym typeface="Montserrat"/>
            </a:endParaRPr>
          </a:p>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Events	</a:t>
            </a:r>
            <a:endParaRPr sz="1066" b="1" kern="0">
              <a:solidFill>
                <a:srgbClr val="FFFFFF"/>
              </a:solidFill>
              <a:latin typeface="Montserrat"/>
              <a:ea typeface="Montserrat"/>
              <a:cs typeface="Montserrat"/>
              <a:sym typeface="Montserrat"/>
            </a:endParaRPr>
          </a:p>
        </p:txBody>
      </p:sp>
      <p:sp>
        <p:nvSpPr>
          <p:cNvPr id="200" name="Google Shape;200;p41"/>
          <p:cNvSpPr txBox="1"/>
          <p:nvPr/>
        </p:nvSpPr>
        <p:spPr>
          <a:xfrm>
            <a:off x="9087032" y="5704074"/>
            <a:ext cx="2761681" cy="691020"/>
          </a:xfrm>
          <a:prstGeom prst="rect">
            <a:avLst/>
          </a:prstGeom>
          <a:noFill/>
          <a:ln>
            <a:noFill/>
          </a:ln>
        </p:spPr>
        <p:txBody>
          <a:bodyPr spcFirstLastPara="1" wrap="square" lIns="121868" tIns="121868" rIns="121868" bIns="121868" anchor="t" anchorCtr="0">
            <a:noAutofit/>
          </a:bodyPr>
          <a:lstStyle/>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Brand Awareness</a:t>
            </a:r>
            <a:endParaRPr sz="1066" b="1" kern="0">
              <a:solidFill>
                <a:srgbClr val="FFFFFF"/>
              </a:solidFill>
              <a:latin typeface="Montserrat"/>
              <a:ea typeface="Montserrat"/>
              <a:cs typeface="Montserrat"/>
              <a:sym typeface="Montserrat"/>
            </a:endParaRPr>
          </a:p>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News &amp; Commentary</a:t>
            </a:r>
            <a:endParaRPr sz="1066" b="1" kern="0">
              <a:solidFill>
                <a:srgbClr val="FFFFFF"/>
              </a:solidFill>
              <a:latin typeface="Montserrat"/>
              <a:ea typeface="Montserrat"/>
              <a:cs typeface="Montserrat"/>
              <a:sym typeface="Montserrat"/>
            </a:endParaRPr>
          </a:p>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FreightWaves TV</a:t>
            </a:r>
            <a:endParaRPr sz="1066" b="1" kern="0">
              <a:solidFill>
                <a:srgbClr val="FFFFFF"/>
              </a:solidFill>
              <a:latin typeface="Montserrat"/>
              <a:ea typeface="Montserrat"/>
              <a:cs typeface="Montserrat"/>
              <a:sym typeface="Montserrat"/>
            </a:endParaRPr>
          </a:p>
        </p:txBody>
      </p:sp>
      <p:sp>
        <p:nvSpPr>
          <p:cNvPr id="201" name="Google Shape;201;p41"/>
          <p:cNvSpPr txBox="1"/>
          <p:nvPr/>
        </p:nvSpPr>
        <p:spPr>
          <a:xfrm>
            <a:off x="615518" y="5659919"/>
            <a:ext cx="2971626" cy="607442"/>
          </a:xfrm>
          <a:prstGeom prst="rect">
            <a:avLst/>
          </a:prstGeom>
          <a:noFill/>
          <a:ln>
            <a:noFill/>
          </a:ln>
        </p:spPr>
        <p:txBody>
          <a:bodyPr spcFirstLastPara="1" wrap="square" lIns="121868" tIns="121868" rIns="121868" bIns="121868" anchor="t" anchorCtr="0">
            <a:noAutofit/>
          </a:bodyPr>
          <a:lstStyle/>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In-depth Financial Analysis</a:t>
            </a:r>
            <a:endParaRPr sz="1066" b="1" kern="0">
              <a:solidFill>
                <a:srgbClr val="FFFFFF"/>
              </a:solidFill>
              <a:latin typeface="Montserrat"/>
              <a:ea typeface="Montserrat"/>
              <a:cs typeface="Montserrat"/>
              <a:sym typeface="Montserrat"/>
            </a:endParaRPr>
          </a:p>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Evaluation of Internal Metrics &amp; KPI’s vs. Market</a:t>
            </a:r>
            <a:endParaRPr sz="1066" b="1" kern="0">
              <a:solidFill>
                <a:srgbClr val="FFFFFF"/>
              </a:solidFill>
              <a:latin typeface="Montserrat"/>
              <a:ea typeface="Montserrat"/>
              <a:cs typeface="Montserrat"/>
              <a:sym typeface="Montserrat"/>
            </a:endParaRPr>
          </a:p>
          <a:p>
            <a:pPr marL="609448" indent="-372440" defTabSz="1218895">
              <a:buClr>
                <a:srgbClr val="FFFFFF"/>
              </a:buClr>
              <a:buSzPts val="800"/>
              <a:buFont typeface="Montserrat"/>
              <a:buChar char="●"/>
            </a:pPr>
            <a:r>
              <a:rPr lang="en-US" sz="1066" b="1" kern="0">
                <a:solidFill>
                  <a:srgbClr val="FFFFFF"/>
                </a:solidFill>
                <a:latin typeface="Montserrat"/>
                <a:ea typeface="Montserrat"/>
                <a:cs typeface="Montserrat"/>
                <a:sym typeface="Montserrat"/>
              </a:rPr>
              <a:t>Identify Operational Efficiencies &amp; Inefficiencies</a:t>
            </a:r>
            <a:endParaRPr sz="1066" b="1" kern="0">
              <a:solidFill>
                <a:srgbClr val="FFFFFF"/>
              </a:solidFill>
              <a:latin typeface="Montserrat"/>
              <a:ea typeface="Montserrat"/>
              <a:cs typeface="Montserrat"/>
              <a:sym typeface="Montserrat"/>
            </a:endParaRPr>
          </a:p>
        </p:txBody>
      </p:sp>
      <p:pic>
        <p:nvPicPr>
          <p:cNvPr id="202" name="Google Shape;202;p41"/>
          <p:cNvPicPr preferRelativeResize="0"/>
          <p:nvPr/>
        </p:nvPicPr>
        <p:blipFill>
          <a:blip r:embed="rId8">
            <a:alphaModFix/>
          </a:blip>
          <a:stretch>
            <a:fillRect/>
          </a:stretch>
        </p:blipFill>
        <p:spPr>
          <a:xfrm>
            <a:off x="4314423" y="3314630"/>
            <a:ext cx="3736673" cy="2287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42"/>
          <p:cNvPicPr preferRelativeResize="0"/>
          <p:nvPr/>
        </p:nvPicPr>
        <p:blipFill rotWithShape="1">
          <a:blip r:embed="rId3">
            <a:alphaModFix/>
          </a:blip>
          <a:srcRect l="2162" t="19743" b="19749"/>
          <a:stretch/>
        </p:blipFill>
        <p:spPr>
          <a:xfrm>
            <a:off x="1183291" y="1780096"/>
            <a:ext cx="9851434" cy="4063741"/>
          </a:xfrm>
          <a:prstGeom prst="rect">
            <a:avLst/>
          </a:prstGeom>
          <a:noFill/>
          <a:ln>
            <a:noFill/>
          </a:ln>
        </p:spPr>
      </p:pic>
      <p:sp>
        <p:nvSpPr>
          <p:cNvPr id="208" name="Google Shape;208;p42"/>
          <p:cNvSpPr/>
          <p:nvPr/>
        </p:nvSpPr>
        <p:spPr>
          <a:xfrm>
            <a:off x="1154099" y="1780096"/>
            <a:ext cx="9880626" cy="4063741"/>
          </a:xfrm>
          <a:prstGeom prst="rect">
            <a:avLst/>
          </a:prstGeom>
          <a:solidFill>
            <a:srgbClr val="0E75BC">
              <a:alpha val="73250"/>
            </a:srgbClr>
          </a:solidFill>
          <a:ln>
            <a:noFill/>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sp>
        <p:nvSpPr>
          <p:cNvPr id="209" name="Google Shape;209;p42"/>
          <p:cNvSpPr/>
          <p:nvPr/>
        </p:nvSpPr>
        <p:spPr>
          <a:xfrm>
            <a:off x="1357646" y="1949387"/>
            <a:ext cx="9473532" cy="3723430"/>
          </a:xfrm>
          <a:prstGeom prst="rect">
            <a:avLst/>
          </a:prstGeom>
          <a:noFill/>
          <a:ln w="9525" cap="flat" cmpd="sng">
            <a:solidFill>
              <a:srgbClr val="FFFFFF"/>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sp>
        <p:nvSpPr>
          <p:cNvPr id="210" name="Google Shape;210;p42"/>
          <p:cNvSpPr/>
          <p:nvPr/>
        </p:nvSpPr>
        <p:spPr>
          <a:xfrm>
            <a:off x="1168695" y="1780096"/>
            <a:ext cx="9851434" cy="4063741"/>
          </a:xfrm>
          <a:prstGeom prst="rect">
            <a:avLst/>
          </a:prstGeom>
          <a:noFill/>
          <a:ln w="19050" cap="flat" cmpd="sng">
            <a:solidFill>
              <a:srgbClr val="FFFFFF"/>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sp>
        <p:nvSpPr>
          <p:cNvPr id="211" name="Google Shape;211;p42"/>
          <p:cNvSpPr txBox="1"/>
          <p:nvPr/>
        </p:nvSpPr>
        <p:spPr>
          <a:xfrm>
            <a:off x="2231576" y="3516031"/>
            <a:ext cx="2908842" cy="1802730"/>
          </a:xfrm>
          <a:prstGeom prst="rect">
            <a:avLst/>
          </a:prstGeom>
          <a:noFill/>
          <a:ln>
            <a:noFill/>
          </a:ln>
        </p:spPr>
        <p:txBody>
          <a:bodyPr spcFirstLastPara="1" wrap="square" lIns="121868" tIns="121868" rIns="121868" bIns="121868" anchor="t" anchorCtr="0">
            <a:noAutofit/>
          </a:bodyPr>
          <a:lstStyle/>
          <a:p>
            <a:pPr defTabSz="1218895">
              <a:lnSpc>
                <a:spcPct val="115000"/>
              </a:lnSpc>
              <a:buClr>
                <a:srgbClr val="000000"/>
              </a:buClr>
            </a:pPr>
            <a:r>
              <a:rPr lang="en-US" sz="3199" b="1" kern="0">
                <a:solidFill>
                  <a:srgbClr val="FFFFFF"/>
                </a:solidFill>
                <a:latin typeface="Montserrat"/>
                <a:ea typeface="Montserrat"/>
                <a:cs typeface="Montserrat"/>
                <a:sym typeface="Montserrat"/>
              </a:rPr>
              <a:t>LONELY</a:t>
            </a:r>
            <a:endParaRPr sz="3199" kern="0">
              <a:solidFill>
                <a:srgbClr val="FFFFFF"/>
              </a:solidFill>
              <a:latin typeface="Montserrat"/>
              <a:ea typeface="Montserrat"/>
              <a:cs typeface="Montserrat"/>
              <a:sym typeface="Montserrat"/>
            </a:endParaRPr>
          </a:p>
          <a:p>
            <a:pPr defTabSz="1218895">
              <a:lnSpc>
                <a:spcPct val="115000"/>
              </a:lnSpc>
              <a:buClr>
                <a:srgbClr val="000000"/>
              </a:buClr>
            </a:pPr>
            <a:r>
              <a:rPr lang="en-US" sz="1866" kern="0">
                <a:solidFill>
                  <a:srgbClr val="FFFFFF"/>
                </a:solidFill>
                <a:latin typeface="Montserrat"/>
                <a:ea typeface="Montserrat"/>
                <a:cs typeface="Montserrat"/>
                <a:sym typeface="Montserrat"/>
              </a:rPr>
              <a:t>(non-democratized/</a:t>
            </a:r>
            <a:endParaRPr sz="1866" kern="0">
              <a:solidFill>
                <a:srgbClr val="FFFFFF"/>
              </a:solidFill>
              <a:latin typeface="Montserrat"/>
              <a:ea typeface="Montserrat"/>
              <a:cs typeface="Montserrat"/>
              <a:sym typeface="Montserrat"/>
            </a:endParaRPr>
          </a:p>
          <a:p>
            <a:pPr defTabSz="1218895">
              <a:lnSpc>
                <a:spcPct val="115000"/>
              </a:lnSpc>
              <a:buClr>
                <a:srgbClr val="000000"/>
              </a:buClr>
            </a:pPr>
            <a:r>
              <a:rPr lang="en-US" sz="1866" kern="0">
                <a:solidFill>
                  <a:srgbClr val="FFFFFF"/>
                </a:solidFill>
                <a:latin typeface="Montserrat"/>
                <a:ea typeface="Montserrat"/>
                <a:cs typeface="Montserrat"/>
                <a:sym typeface="Montserrat"/>
              </a:rPr>
              <a:t>decisions are made </a:t>
            </a:r>
            <a:endParaRPr sz="1866" kern="0">
              <a:solidFill>
                <a:srgbClr val="FFFFFF"/>
              </a:solidFill>
              <a:latin typeface="Montserrat"/>
              <a:ea typeface="Montserrat"/>
              <a:cs typeface="Montserrat"/>
              <a:sym typeface="Montserrat"/>
            </a:endParaRPr>
          </a:p>
          <a:p>
            <a:pPr defTabSz="1218895">
              <a:lnSpc>
                <a:spcPct val="115000"/>
              </a:lnSpc>
              <a:buClr>
                <a:srgbClr val="000000"/>
              </a:buClr>
            </a:pPr>
            <a:r>
              <a:rPr lang="en-US" sz="1866" kern="0">
                <a:solidFill>
                  <a:srgbClr val="FFFFFF"/>
                </a:solidFill>
                <a:latin typeface="Montserrat"/>
                <a:ea typeface="Montserrat"/>
                <a:cs typeface="Montserrat"/>
                <a:sym typeface="Montserrat"/>
              </a:rPr>
              <a:t>in silos)</a:t>
            </a:r>
            <a:endParaRPr sz="1866" kern="0">
              <a:solidFill>
                <a:srgbClr val="FFFFFF"/>
              </a:solidFill>
              <a:latin typeface="Montserrat"/>
              <a:ea typeface="Montserrat"/>
              <a:cs typeface="Montserrat"/>
              <a:sym typeface="Montserrat"/>
            </a:endParaRPr>
          </a:p>
        </p:txBody>
      </p:sp>
      <p:sp>
        <p:nvSpPr>
          <p:cNvPr id="212" name="Google Shape;212;p42"/>
          <p:cNvSpPr txBox="1"/>
          <p:nvPr/>
        </p:nvSpPr>
        <p:spPr>
          <a:xfrm>
            <a:off x="1238349" y="182125"/>
            <a:ext cx="4047346" cy="697818"/>
          </a:xfrm>
          <a:prstGeom prst="rect">
            <a:avLst/>
          </a:prstGeom>
          <a:noFill/>
          <a:ln>
            <a:noFill/>
          </a:ln>
        </p:spPr>
        <p:txBody>
          <a:bodyPr spcFirstLastPara="1" wrap="square" lIns="121868" tIns="121868" rIns="121868" bIns="121868" anchor="t" anchorCtr="0">
            <a:noAutofit/>
          </a:bodyPr>
          <a:lstStyle/>
          <a:p>
            <a:pPr defTabSz="1218895">
              <a:lnSpc>
                <a:spcPct val="130000"/>
              </a:lnSpc>
              <a:buClr>
                <a:srgbClr val="000000"/>
              </a:buClr>
              <a:buSzPts val="2400"/>
            </a:pPr>
            <a:r>
              <a:rPr lang="en-US" sz="2666" b="1" kern="0">
                <a:solidFill>
                  <a:srgbClr val="FFFFFF"/>
                </a:solidFill>
                <a:latin typeface="Montserrat"/>
                <a:ea typeface="Montserrat"/>
                <a:cs typeface="Montserrat"/>
                <a:sym typeface="Montserrat"/>
              </a:rPr>
              <a:t>CURRENT STATE</a:t>
            </a:r>
            <a:endParaRPr sz="1666" kern="0">
              <a:solidFill>
                <a:srgbClr val="9FC5E8"/>
              </a:solidFill>
              <a:latin typeface="Montserrat"/>
              <a:ea typeface="Montserrat"/>
              <a:cs typeface="Montserrat"/>
              <a:sym typeface="Montserrat"/>
            </a:endParaRPr>
          </a:p>
        </p:txBody>
      </p:sp>
      <p:sp>
        <p:nvSpPr>
          <p:cNvPr id="213" name="Google Shape;213;p42"/>
          <p:cNvSpPr txBox="1"/>
          <p:nvPr/>
        </p:nvSpPr>
        <p:spPr>
          <a:xfrm>
            <a:off x="1626933" y="2303780"/>
            <a:ext cx="3513485" cy="1227680"/>
          </a:xfrm>
          <a:prstGeom prst="rect">
            <a:avLst/>
          </a:prstGeom>
          <a:noFill/>
          <a:ln>
            <a:noFill/>
          </a:ln>
        </p:spPr>
        <p:txBody>
          <a:bodyPr spcFirstLastPara="1" wrap="square" lIns="121868" tIns="121868" rIns="121868" bIns="121868" anchor="t" anchorCtr="0">
            <a:noAutofit/>
          </a:bodyPr>
          <a:lstStyle/>
          <a:p>
            <a:pPr marL="609448" defTabSz="1218895">
              <a:lnSpc>
                <a:spcPct val="115000"/>
              </a:lnSpc>
              <a:buClr>
                <a:srgbClr val="000000"/>
              </a:buClr>
            </a:pPr>
            <a:r>
              <a:rPr lang="en-US" sz="3199" b="1" kern="0">
                <a:solidFill>
                  <a:srgbClr val="FFFFFF"/>
                </a:solidFill>
                <a:latin typeface="Montserrat"/>
                <a:ea typeface="Montserrat"/>
                <a:cs typeface="Montserrat"/>
                <a:sym typeface="Montserrat"/>
              </a:rPr>
              <a:t>LATENT </a:t>
            </a:r>
            <a:endParaRPr sz="3199" b="1" kern="0">
              <a:solidFill>
                <a:srgbClr val="FFFFFF"/>
              </a:solidFill>
              <a:latin typeface="Montserrat"/>
              <a:ea typeface="Montserrat"/>
              <a:cs typeface="Montserrat"/>
              <a:sym typeface="Montserrat"/>
            </a:endParaRPr>
          </a:p>
          <a:p>
            <a:pPr marL="609448" defTabSz="1218895">
              <a:lnSpc>
                <a:spcPct val="125000"/>
              </a:lnSpc>
              <a:buClr>
                <a:srgbClr val="000000"/>
              </a:buClr>
            </a:pPr>
            <a:r>
              <a:rPr lang="en-US" sz="1866" kern="0">
                <a:solidFill>
                  <a:srgbClr val="FFFFFF"/>
                </a:solidFill>
                <a:latin typeface="Montserrat"/>
                <a:ea typeface="Montserrat"/>
                <a:cs typeface="Montserrat"/>
                <a:sym typeface="Montserrat"/>
              </a:rPr>
              <a:t>(weeks/months old)</a:t>
            </a:r>
            <a:endParaRPr sz="1866" kern="0">
              <a:solidFill>
                <a:srgbClr val="000000"/>
              </a:solidFill>
              <a:latin typeface="Arial"/>
              <a:cs typeface="Arial"/>
              <a:sym typeface="Arial"/>
            </a:endParaRPr>
          </a:p>
        </p:txBody>
      </p:sp>
      <p:sp>
        <p:nvSpPr>
          <p:cNvPr id="214" name="Google Shape;214;p42"/>
          <p:cNvSpPr txBox="1"/>
          <p:nvPr/>
        </p:nvSpPr>
        <p:spPr>
          <a:xfrm>
            <a:off x="5817697" y="2300169"/>
            <a:ext cx="4523622" cy="1393237"/>
          </a:xfrm>
          <a:prstGeom prst="rect">
            <a:avLst/>
          </a:prstGeom>
          <a:noFill/>
          <a:ln>
            <a:noFill/>
          </a:ln>
        </p:spPr>
        <p:txBody>
          <a:bodyPr spcFirstLastPara="1" wrap="square" lIns="152360" tIns="121868" rIns="121868" bIns="121868" anchor="t" anchorCtr="0">
            <a:noAutofit/>
          </a:bodyPr>
          <a:lstStyle/>
          <a:p>
            <a:pPr defTabSz="1218895">
              <a:lnSpc>
                <a:spcPct val="115000"/>
              </a:lnSpc>
              <a:buClr>
                <a:srgbClr val="000000"/>
              </a:buClr>
            </a:pPr>
            <a:r>
              <a:rPr lang="en-US" sz="3199" b="1" kern="0">
                <a:solidFill>
                  <a:srgbClr val="FFFFFF"/>
                </a:solidFill>
                <a:latin typeface="Montserrat"/>
                <a:ea typeface="Montserrat"/>
                <a:cs typeface="Montserrat"/>
                <a:sym typeface="Montserrat"/>
              </a:rPr>
              <a:t>LACKING CONTEXT</a:t>
            </a:r>
            <a:endParaRPr sz="3199" b="1" kern="0">
              <a:solidFill>
                <a:srgbClr val="FFFFFF"/>
              </a:solidFill>
              <a:latin typeface="Montserrat"/>
              <a:ea typeface="Montserrat"/>
              <a:cs typeface="Montserrat"/>
              <a:sym typeface="Montserrat"/>
            </a:endParaRPr>
          </a:p>
          <a:p>
            <a:pPr defTabSz="1218895">
              <a:lnSpc>
                <a:spcPct val="115000"/>
              </a:lnSpc>
              <a:buClr>
                <a:srgbClr val="000000"/>
              </a:buClr>
            </a:pPr>
            <a:r>
              <a:rPr lang="en-US" sz="1866" kern="0">
                <a:solidFill>
                  <a:srgbClr val="FFFFFF"/>
                </a:solidFill>
                <a:latin typeface="Montserrat"/>
                <a:ea typeface="Montserrat"/>
                <a:cs typeface="Montserrat"/>
                <a:sym typeface="Montserrat"/>
              </a:rPr>
              <a:t>(siloed, mode / vendor specific)</a:t>
            </a:r>
            <a:endParaRPr sz="1866" kern="0">
              <a:solidFill>
                <a:srgbClr val="FFFFFF"/>
              </a:solidFill>
              <a:latin typeface="Montserrat"/>
              <a:ea typeface="Montserrat"/>
              <a:cs typeface="Montserrat"/>
              <a:sym typeface="Montserrat"/>
            </a:endParaRPr>
          </a:p>
        </p:txBody>
      </p:sp>
      <p:sp>
        <p:nvSpPr>
          <p:cNvPr id="215" name="Google Shape;215;p42"/>
          <p:cNvSpPr txBox="1"/>
          <p:nvPr/>
        </p:nvSpPr>
        <p:spPr>
          <a:xfrm>
            <a:off x="5920785" y="3519660"/>
            <a:ext cx="4047346" cy="1052526"/>
          </a:xfrm>
          <a:prstGeom prst="rect">
            <a:avLst/>
          </a:prstGeom>
          <a:noFill/>
          <a:ln>
            <a:noFill/>
          </a:ln>
        </p:spPr>
        <p:txBody>
          <a:bodyPr spcFirstLastPara="1" wrap="square" lIns="121868" tIns="121868" rIns="121868" bIns="121868" anchor="t" anchorCtr="0">
            <a:noAutofit/>
          </a:bodyPr>
          <a:lstStyle/>
          <a:p>
            <a:pPr defTabSz="1218895">
              <a:lnSpc>
                <a:spcPct val="115000"/>
              </a:lnSpc>
              <a:buClr>
                <a:srgbClr val="000000"/>
              </a:buClr>
            </a:pPr>
            <a:r>
              <a:rPr lang="en-US" sz="3199" b="1" kern="0">
                <a:solidFill>
                  <a:srgbClr val="FFFFFF"/>
                </a:solidFill>
                <a:latin typeface="Montserrat"/>
                <a:ea typeface="Montserrat"/>
                <a:cs typeface="Montserrat"/>
                <a:sym typeface="Montserrat"/>
              </a:rPr>
              <a:t>LOW-EFFICIENCY</a:t>
            </a:r>
            <a:endParaRPr sz="3199" kern="0">
              <a:solidFill>
                <a:srgbClr val="FFFFFF"/>
              </a:solidFill>
              <a:latin typeface="Montserrat"/>
              <a:ea typeface="Montserrat"/>
              <a:cs typeface="Montserrat"/>
              <a:sym typeface="Montserrat"/>
            </a:endParaRPr>
          </a:p>
          <a:p>
            <a:pPr defTabSz="1218895">
              <a:lnSpc>
                <a:spcPct val="115000"/>
              </a:lnSpc>
              <a:buClr>
                <a:srgbClr val="000000"/>
              </a:buClr>
            </a:pPr>
            <a:r>
              <a:rPr lang="en-US" sz="1866" kern="0">
                <a:solidFill>
                  <a:srgbClr val="FFFFFF"/>
                </a:solidFill>
                <a:latin typeface="Montserrat"/>
                <a:ea typeface="Montserrat"/>
                <a:cs typeface="Montserrat"/>
                <a:sym typeface="Montserrat"/>
              </a:rPr>
              <a:t>(high-cost)</a:t>
            </a:r>
            <a:endParaRPr sz="1866" kern="0">
              <a:solidFill>
                <a:srgbClr val="FFFFFF"/>
              </a:solidFill>
              <a:latin typeface="Montserrat"/>
              <a:ea typeface="Montserrat"/>
              <a:cs typeface="Montserrat"/>
              <a:sym typeface="Montserrat"/>
            </a:endParaRPr>
          </a:p>
        </p:txBody>
      </p:sp>
      <p:sp>
        <p:nvSpPr>
          <p:cNvPr id="216" name="Google Shape;216;p42"/>
          <p:cNvSpPr txBox="1"/>
          <p:nvPr/>
        </p:nvSpPr>
        <p:spPr>
          <a:xfrm>
            <a:off x="1238349" y="571125"/>
            <a:ext cx="4047346" cy="697818"/>
          </a:xfrm>
          <a:prstGeom prst="rect">
            <a:avLst/>
          </a:prstGeom>
          <a:noFill/>
          <a:ln>
            <a:noFill/>
          </a:ln>
        </p:spPr>
        <p:txBody>
          <a:bodyPr spcFirstLastPara="1" wrap="square" lIns="121868" tIns="121868" rIns="121868" bIns="121868" anchor="t" anchorCtr="0">
            <a:noAutofit/>
          </a:bodyPr>
          <a:lstStyle/>
          <a:p>
            <a:pPr defTabSz="1218895">
              <a:lnSpc>
                <a:spcPct val="130000"/>
              </a:lnSpc>
              <a:buClr>
                <a:srgbClr val="000000"/>
              </a:buClr>
              <a:buSzPts val="2400"/>
            </a:pPr>
            <a:r>
              <a:rPr lang="en-US" sz="1666" kern="0">
                <a:solidFill>
                  <a:srgbClr val="FFFFFF"/>
                </a:solidFill>
                <a:latin typeface="Montserrat"/>
                <a:ea typeface="Montserrat"/>
                <a:cs typeface="Montserrat"/>
                <a:sym typeface="Montserrat"/>
              </a:rPr>
              <a:t>OF FREIGHT MARKET DATA</a:t>
            </a:r>
            <a:endParaRPr sz="1666" kern="0">
              <a:solidFill>
                <a:srgbClr val="9FC5E8"/>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43"/>
          <p:cNvPicPr preferRelativeResize="0"/>
          <p:nvPr/>
        </p:nvPicPr>
        <p:blipFill rotWithShape="1">
          <a:blip r:embed="rId3">
            <a:alphaModFix/>
          </a:blip>
          <a:srcRect t="14581" b="34452"/>
          <a:stretch/>
        </p:blipFill>
        <p:spPr>
          <a:xfrm>
            <a:off x="1388371" y="2207848"/>
            <a:ext cx="8998357" cy="3055275"/>
          </a:xfrm>
          <a:prstGeom prst="rect">
            <a:avLst/>
          </a:prstGeom>
          <a:noFill/>
          <a:ln w="9525" cap="flat" cmpd="sng">
            <a:solidFill>
              <a:schemeClr val="dk2"/>
            </a:solidFill>
            <a:prstDash val="solid"/>
            <a:round/>
            <a:headEnd type="none" w="sm" len="sm"/>
            <a:tailEnd type="none" w="sm" len="sm"/>
          </a:ln>
        </p:spPr>
      </p:pic>
      <p:grpSp>
        <p:nvGrpSpPr>
          <p:cNvPr id="222" name="Google Shape;222;p43"/>
          <p:cNvGrpSpPr/>
          <p:nvPr/>
        </p:nvGrpSpPr>
        <p:grpSpPr>
          <a:xfrm>
            <a:off x="1388371" y="2207860"/>
            <a:ext cx="8998456" cy="3055261"/>
            <a:chOff x="1041560" y="1309013"/>
            <a:chExt cx="6750600" cy="3063000"/>
          </a:xfrm>
        </p:grpSpPr>
        <p:sp>
          <p:nvSpPr>
            <p:cNvPr id="223" name="Google Shape;223;p43"/>
            <p:cNvSpPr/>
            <p:nvPr/>
          </p:nvSpPr>
          <p:spPr>
            <a:xfrm>
              <a:off x="1041560" y="1309013"/>
              <a:ext cx="6750600" cy="3063000"/>
            </a:xfrm>
            <a:prstGeom prst="rect">
              <a:avLst/>
            </a:prstGeom>
            <a:noFill/>
            <a:ln w="19050"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sp>
          <p:nvSpPr>
            <p:cNvPr id="224" name="Google Shape;224;p43"/>
            <p:cNvSpPr/>
            <p:nvPr/>
          </p:nvSpPr>
          <p:spPr>
            <a:xfrm>
              <a:off x="1171010" y="1459626"/>
              <a:ext cx="6491700" cy="2747100"/>
            </a:xfrm>
            <a:prstGeom prst="rect">
              <a:avLst/>
            </a:prstGeom>
            <a:no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pPr>
              <a:endParaRPr sz="1866" kern="0">
                <a:solidFill>
                  <a:srgbClr val="000000"/>
                </a:solidFill>
                <a:latin typeface="Arial"/>
                <a:cs typeface="Arial"/>
                <a:sym typeface="Arial"/>
              </a:endParaRPr>
            </a:p>
          </p:txBody>
        </p:sp>
      </p:grpSp>
      <p:sp>
        <p:nvSpPr>
          <p:cNvPr id="225" name="Google Shape;225;p43"/>
          <p:cNvSpPr txBox="1"/>
          <p:nvPr/>
        </p:nvSpPr>
        <p:spPr>
          <a:xfrm>
            <a:off x="1087091" y="2889033"/>
            <a:ext cx="4558013" cy="1878311"/>
          </a:xfrm>
          <a:prstGeom prst="rect">
            <a:avLst/>
          </a:prstGeom>
          <a:noFill/>
          <a:ln>
            <a:noFill/>
          </a:ln>
        </p:spPr>
        <p:txBody>
          <a:bodyPr spcFirstLastPara="1" wrap="square" lIns="121868" tIns="121868" rIns="121868" bIns="121868" anchor="t" anchorCtr="0">
            <a:noAutofit/>
          </a:bodyPr>
          <a:lstStyle/>
          <a:p>
            <a:pPr marL="609448" defTabSz="1218895">
              <a:lnSpc>
                <a:spcPct val="115000"/>
              </a:lnSpc>
              <a:buClr>
                <a:srgbClr val="000000"/>
              </a:buClr>
            </a:pPr>
            <a:r>
              <a:rPr lang="en-US" sz="3199" kern="0">
                <a:solidFill>
                  <a:srgbClr val="FFFFFF"/>
                </a:solidFill>
                <a:latin typeface="Montserrat Medium"/>
                <a:ea typeface="Montserrat Medium"/>
                <a:cs typeface="Montserrat Medium"/>
                <a:sym typeface="Montserrat Medium"/>
              </a:rPr>
              <a:t>Large percent of </a:t>
            </a:r>
            <a:endParaRPr sz="3199" kern="0">
              <a:solidFill>
                <a:srgbClr val="FFFFFF"/>
              </a:solidFill>
              <a:latin typeface="Montserrat Medium"/>
              <a:ea typeface="Montserrat Medium"/>
              <a:cs typeface="Montserrat Medium"/>
              <a:sym typeface="Montserrat Medium"/>
            </a:endParaRPr>
          </a:p>
          <a:p>
            <a:pPr marL="609448" defTabSz="1218895">
              <a:lnSpc>
                <a:spcPct val="115000"/>
              </a:lnSpc>
              <a:buClr>
                <a:srgbClr val="000000"/>
              </a:buClr>
            </a:pPr>
            <a:r>
              <a:rPr lang="en-US" sz="3199" kern="0">
                <a:solidFill>
                  <a:srgbClr val="FFFFFF"/>
                </a:solidFill>
                <a:latin typeface="Montserrat Medium"/>
                <a:ea typeface="Montserrat Medium"/>
                <a:cs typeface="Montserrat Medium"/>
                <a:sym typeface="Montserrat Medium"/>
              </a:rPr>
              <a:t>freight decisions </a:t>
            </a:r>
            <a:endParaRPr sz="3199" kern="0">
              <a:solidFill>
                <a:srgbClr val="FFFFFF"/>
              </a:solidFill>
              <a:latin typeface="Montserrat Medium"/>
              <a:ea typeface="Montserrat Medium"/>
              <a:cs typeface="Montserrat Medium"/>
              <a:sym typeface="Montserrat Medium"/>
            </a:endParaRPr>
          </a:p>
          <a:p>
            <a:pPr marL="609448" defTabSz="1218895">
              <a:lnSpc>
                <a:spcPct val="115000"/>
              </a:lnSpc>
              <a:buClr>
                <a:srgbClr val="000000"/>
              </a:buClr>
            </a:pPr>
            <a:r>
              <a:rPr lang="en-US" sz="3199" kern="0">
                <a:solidFill>
                  <a:srgbClr val="FFFFFF"/>
                </a:solidFill>
                <a:latin typeface="Montserrat Medium"/>
                <a:ea typeface="Montserrat Medium"/>
                <a:cs typeface="Montserrat Medium"/>
                <a:sym typeface="Montserrat Medium"/>
              </a:rPr>
              <a:t>are made within </a:t>
            </a:r>
            <a:endParaRPr sz="3199" kern="0">
              <a:solidFill>
                <a:srgbClr val="FFFFFF"/>
              </a:solidFill>
              <a:latin typeface="Montserrat Medium"/>
              <a:ea typeface="Montserrat Medium"/>
              <a:cs typeface="Montserrat Medium"/>
              <a:sym typeface="Montserrat Medium"/>
            </a:endParaRPr>
          </a:p>
          <a:p>
            <a:pPr defTabSz="1218895">
              <a:lnSpc>
                <a:spcPct val="115000"/>
              </a:lnSpc>
              <a:buClr>
                <a:srgbClr val="000000"/>
              </a:buClr>
            </a:pPr>
            <a:endParaRPr sz="3199" kern="0">
              <a:solidFill>
                <a:srgbClr val="FFFFFF"/>
              </a:solidFill>
              <a:latin typeface="Montserrat Medium"/>
              <a:ea typeface="Montserrat Medium"/>
              <a:cs typeface="Montserrat Medium"/>
              <a:sym typeface="Montserrat Medium"/>
            </a:endParaRPr>
          </a:p>
          <a:p>
            <a:pPr defTabSz="1218895">
              <a:lnSpc>
                <a:spcPct val="115000"/>
              </a:lnSpc>
              <a:buClr>
                <a:srgbClr val="000000"/>
              </a:buClr>
            </a:pPr>
            <a:endParaRPr sz="3199" kern="0">
              <a:solidFill>
                <a:srgbClr val="FFFFFF"/>
              </a:solidFill>
              <a:latin typeface="Montserrat Medium"/>
              <a:ea typeface="Montserrat Medium"/>
              <a:cs typeface="Montserrat Medium"/>
              <a:sym typeface="Montserrat Medium"/>
            </a:endParaRPr>
          </a:p>
        </p:txBody>
      </p:sp>
      <p:sp>
        <p:nvSpPr>
          <p:cNvPr id="226" name="Google Shape;226;p43"/>
          <p:cNvSpPr txBox="1"/>
          <p:nvPr/>
        </p:nvSpPr>
        <p:spPr>
          <a:xfrm>
            <a:off x="1256677" y="280699"/>
            <a:ext cx="4784754" cy="763801"/>
          </a:xfrm>
          <a:prstGeom prst="rect">
            <a:avLst/>
          </a:prstGeom>
          <a:noFill/>
          <a:ln>
            <a:noFill/>
          </a:ln>
        </p:spPr>
        <p:txBody>
          <a:bodyPr spcFirstLastPara="1" wrap="square" lIns="121868" tIns="121868" rIns="121868" bIns="121868" anchor="t" anchorCtr="0">
            <a:noAutofit/>
          </a:bodyPr>
          <a:lstStyle/>
          <a:p>
            <a:pPr defTabSz="1218895">
              <a:buClr>
                <a:srgbClr val="000000"/>
              </a:buClr>
              <a:buSzPts val="2400"/>
            </a:pPr>
            <a:r>
              <a:rPr lang="en-US" sz="2666" b="1" kern="0">
                <a:solidFill>
                  <a:srgbClr val="FFFFFF"/>
                </a:solidFill>
                <a:latin typeface="Montserrat"/>
                <a:ea typeface="Montserrat"/>
                <a:cs typeface="Montserrat"/>
                <a:sym typeface="Montserrat"/>
              </a:rPr>
              <a:t>WHY THIS MATTERS</a:t>
            </a:r>
            <a:endParaRPr sz="2666" kern="0">
              <a:solidFill>
                <a:srgbClr val="9FC5E8"/>
              </a:solidFill>
              <a:latin typeface="Montserrat"/>
              <a:ea typeface="Montserrat"/>
              <a:cs typeface="Montserrat"/>
              <a:sym typeface="Montserrat"/>
            </a:endParaRPr>
          </a:p>
        </p:txBody>
      </p:sp>
      <p:sp>
        <p:nvSpPr>
          <p:cNvPr id="227" name="Google Shape;227;p43"/>
          <p:cNvSpPr txBox="1"/>
          <p:nvPr/>
        </p:nvSpPr>
        <p:spPr>
          <a:xfrm>
            <a:off x="7175504" y="3171419"/>
            <a:ext cx="4012955" cy="625837"/>
          </a:xfrm>
          <a:prstGeom prst="rect">
            <a:avLst/>
          </a:prstGeom>
          <a:noFill/>
          <a:ln>
            <a:noFill/>
          </a:ln>
        </p:spPr>
        <p:txBody>
          <a:bodyPr spcFirstLastPara="1" wrap="square" lIns="121868" tIns="121868" rIns="121868" bIns="121868" anchor="t" anchorCtr="0">
            <a:noAutofit/>
          </a:bodyPr>
          <a:lstStyle/>
          <a:p>
            <a:pPr marL="609448" defTabSz="1218895">
              <a:lnSpc>
                <a:spcPct val="115000"/>
              </a:lnSpc>
              <a:buClr>
                <a:srgbClr val="000000"/>
              </a:buClr>
            </a:pPr>
            <a:r>
              <a:rPr lang="en-US" sz="3199" kern="0">
                <a:solidFill>
                  <a:srgbClr val="FFFFFF"/>
                </a:solidFill>
                <a:latin typeface="Montserrat Medium"/>
                <a:ea typeface="Montserrat Medium"/>
                <a:cs typeface="Montserrat Medium"/>
                <a:sym typeface="Montserrat Medium"/>
              </a:rPr>
              <a:t>hours of shipment</a:t>
            </a:r>
            <a:endParaRPr sz="3199" kern="0">
              <a:solidFill>
                <a:srgbClr val="FFFFFF"/>
              </a:solidFill>
              <a:latin typeface="Montserrat Medium"/>
              <a:ea typeface="Montserrat Medium"/>
              <a:cs typeface="Montserrat Medium"/>
              <a:sym typeface="Montserrat Medium"/>
            </a:endParaRPr>
          </a:p>
        </p:txBody>
      </p:sp>
      <p:sp>
        <p:nvSpPr>
          <p:cNvPr id="228" name="Google Shape;228;p43"/>
          <p:cNvSpPr txBox="1"/>
          <p:nvPr/>
        </p:nvSpPr>
        <p:spPr>
          <a:xfrm>
            <a:off x="4742893" y="2698775"/>
            <a:ext cx="3826603" cy="1878311"/>
          </a:xfrm>
          <a:prstGeom prst="rect">
            <a:avLst/>
          </a:prstGeom>
          <a:noFill/>
          <a:ln>
            <a:noFill/>
          </a:ln>
        </p:spPr>
        <p:txBody>
          <a:bodyPr spcFirstLastPara="1" wrap="square" lIns="121868" tIns="121868" rIns="121868" bIns="121868" anchor="t" anchorCtr="0">
            <a:noAutofit/>
          </a:bodyPr>
          <a:lstStyle/>
          <a:p>
            <a:pPr marL="609448" defTabSz="1218895">
              <a:lnSpc>
                <a:spcPct val="115000"/>
              </a:lnSpc>
              <a:buClr>
                <a:srgbClr val="000000"/>
              </a:buClr>
            </a:pPr>
            <a:r>
              <a:rPr lang="en-US" sz="12797" b="1" kern="0">
                <a:solidFill>
                  <a:srgbClr val="FFFFFF"/>
                </a:solidFill>
                <a:latin typeface="Montserrat"/>
                <a:ea typeface="Montserrat"/>
                <a:cs typeface="Montserrat"/>
                <a:sym typeface="Montserrat"/>
              </a:rPr>
              <a:t>48</a:t>
            </a:r>
            <a:endParaRPr sz="12797" b="1" kern="0">
              <a:solidFill>
                <a:srgbClr val="FFFFFF"/>
              </a:solidFill>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44"/>
          <p:cNvPicPr preferRelativeResize="0"/>
          <p:nvPr/>
        </p:nvPicPr>
        <p:blipFill rotWithShape="1">
          <a:blip r:embed="rId3">
            <a:alphaModFix/>
          </a:blip>
          <a:srcRect t="18090" b="5608"/>
          <a:stretch/>
        </p:blipFill>
        <p:spPr>
          <a:xfrm>
            <a:off x="1161133" y="1285071"/>
            <a:ext cx="9851434" cy="4063741"/>
          </a:xfrm>
          <a:prstGeom prst="rect">
            <a:avLst/>
          </a:prstGeom>
          <a:noFill/>
          <a:ln>
            <a:noFill/>
          </a:ln>
        </p:spPr>
      </p:pic>
      <p:sp>
        <p:nvSpPr>
          <p:cNvPr id="234" name="Google Shape;234;p44"/>
          <p:cNvSpPr/>
          <p:nvPr/>
        </p:nvSpPr>
        <p:spPr>
          <a:xfrm>
            <a:off x="1131941" y="1285071"/>
            <a:ext cx="9880626" cy="4063741"/>
          </a:xfrm>
          <a:prstGeom prst="rect">
            <a:avLst/>
          </a:prstGeom>
          <a:solidFill>
            <a:srgbClr val="0E75BC">
              <a:alpha val="83920"/>
            </a:srgbClr>
          </a:solidFill>
          <a:ln>
            <a:noFill/>
          </a:ln>
        </p:spPr>
        <p:txBody>
          <a:bodyPr spcFirstLastPara="1" wrap="square" lIns="121868" tIns="121868" rIns="121868" bIns="121868" anchor="ctr" anchorCtr="0">
            <a:noAutofit/>
          </a:bodyPr>
          <a:lstStyle/>
          <a:p>
            <a:pPr defTabSz="1218895">
              <a:buClr>
                <a:srgbClr val="000000"/>
              </a:buClr>
              <a:buSzPts val="1400"/>
            </a:pPr>
            <a:endParaRPr sz="1866" kern="0">
              <a:solidFill>
                <a:srgbClr val="000000"/>
              </a:solidFill>
              <a:latin typeface="Arial"/>
              <a:ea typeface="Arial"/>
              <a:cs typeface="Arial"/>
              <a:sym typeface="Arial"/>
            </a:endParaRPr>
          </a:p>
        </p:txBody>
      </p:sp>
      <p:grpSp>
        <p:nvGrpSpPr>
          <p:cNvPr id="235" name="Google Shape;235;p44"/>
          <p:cNvGrpSpPr/>
          <p:nvPr/>
        </p:nvGrpSpPr>
        <p:grpSpPr>
          <a:xfrm>
            <a:off x="1146537" y="1285069"/>
            <a:ext cx="9851434" cy="4063741"/>
            <a:chOff x="876750" y="1329144"/>
            <a:chExt cx="7390500" cy="3048600"/>
          </a:xfrm>
        </p:grpSpPr>
        <p:sp>
          <p:nvSpPr>
            <p:cNvPr id="236" name="Google Shape;236;p44"/>
            <p:cNvSpPr/>
            <p:nvPr/>
          </p:nvSpPr>
          <p:spPr>
            <a:xfrm>
              <a:off x="876750" y="1329144"/>
              <a:ext cx="7390500" cy="3048600"/>
            </a:xfrm>
            <a:prstGeom prst="rect">
              <a:avLst/>
            </a:prstGeom>
            <a:noFill/>
            <a:ln w="19050"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buSzPts val="1400"/>
              </a:pPr>
              <a:endParaRPr sz="1866" kern="0">
                <a:solidFill>
                  <a:srgbClr val="000000"/>
                </a:solidFill>
                <a:latin typeface="Arial"/>
                <a:ea typeface="Arial"/>
                <a:cs typeface="Arial"/>
                <a:sym typeface="Arial"/>
              </a:endParaRPr>
            </a:p>
          </p:txBody>
        </p:sp>
        <p:sp>
          <p:nvSpPr>
            <p:cNvPr id="237" name="Google Shape;237;p44"/>
            <p:cNvSpPr/>
            <p:nvPr/>
          </p:nvSpPr>
          <p:spPr>
            <a:xfrm>
              <a:off x="1018500" y="1456145"/>
              <a:ext cx="7107000" cy="2793300"/>
            </a:xfrm>
            <a:prstGeom prst="rect">
              <a:avLst/>
            </a:prstGeom>
            <a:no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pPr defTabSz="1218895">
                <a:buClr>
                  <a:srgbClr val="000000"/>
                </a:buClr>
                <a:buSzPts val="1400"/>
              </a:pPr>
              <a:endParaRPr sz="1866" kern="0">
                <a:solidFill>
                  <a:srgbClr val="000000"/>
                </a:solidFill>
                <a:latin typeface="Arial"/>
                <a:ea typeface="Arial"/>
                <a:cs typeface="Arial"/>
                <a:sym typeface="Arial"/>
              </a:endParaRPr>
            </a:p>
          </p:txBody>
        </p:sp>
      </p:grpSp>
      <p:sp>
        <p:nvSpPr>
          <p:cNvPr id="238" name="Google Shape;238;p44"/>
          <p:cNvSpPr txBox="1"/>
          <p:nvPr/>
        </p:nvSpPr>
        <p:spPr>
          <a:xfrm>
            <a:off x="1218552" y="150124"/>
            <a:ext cx="10970342" cy="954551"/>
          </a:xfrm>
          <a:prstGeom prst="rect">
            <a:avLst/>
          </a:prstGeom>
          <a:noFill/>
          <a:ln>
            <a:noFill/>
          </a:ln>
        </p:spPr>
        <p:txBody>
          <a:bodyPr spcFirstLastPara="1" wrap="square" lIns="121868" tIns="121868" rIns="121868" bIns="121868" anchor="t" anchorCtr="0">
            <a:noAutofit/>
          </a:bodyPr>
          <a:lstStyle/>
          <a:p>
            <a:pPr defTabSz="1218895">
              <a:buClr>
                <a:srgbClr val="000000"/>
              </a:buClr>
              <a:buSzPts val="2000"/>
            </a:pPr>
            <a:r>
              <a:rPr lang="en-US" sz="2666" b="1" kern="0">
                <a:solidFill>
                  <a:srgbClr val="FFFFFF"/>
                </a:solidFill>
                <a:latin typeface="Montserrat"/>
                <a:ea typeface="Montserrat"/>
                <a:cs typeface="Montserrat"/>
                <a:sym typeface="Montserrat"/>
              </a:rPr>
              <a:t>SONAR: FREIGHT MARKET FORECASTING</a:t>
            </a:r>
            <a:endParaRPr sz="2666" b="1" kern="0">
              <a:solidFill>
                <a:srgbClr val="FFFFFF"/>
              </a:solidFill>
              <a:latin typeface="Montserrat"/>
              <a:ea typeface="Montserrat"/>
              <a:cs typeface="Montserrat"/>
              <a:sym typeface="Montserrat"/>
            </a:endParaRPr>
          </a:p>
          <a:p>
            <a:pPr defTabSz="1218895">
              <a:buClr>
                <a:srgbClr val="000000"/>
              </a:buClr>
              <a:buSzPts val="1100"/>
            </a:pPr>
            <a:r>
              <a:rPr lang="en-US" sz="1866" kern="0">
                <a:solidFill>
                  <a:srgbClr val="FFFFFF"/>
                </a:solidFill>
                <a:latin typeface="Montserrat ExtraLight"/>
                <a:ea typeface="Montserrat ExtraLight"/>
                <a:cs typeface="Montserrat ExtraLight"/>
                <a:sym typeface="Montserrat ExtraLight"/>
              </a:rPr>
              <a:t>BLOOMBERG of FREIGHT: Combining detailed freight data with serious market reporting</a:t>
            </a:r>
            <a:endParaRPr sz="1866" kern="0">
              <a:solidFill>
                <a:srgbClr val="FFFFFF"/>
              </a:solidFill>
              <a:latin typeface="Montserrat ExtraLight"/>
              <a:ea typeface="Montserrat ExtraLight"/>
              <a:cs typeface="Montserrat ExtraLight"/>
              <a:sym typeface="Montserrat ExtraLight"/>
            </a:endParaRPr>
          </a:p>
          <a:p>
            <a:pPr algn="ctr" defTabSz="1218895">
              <a:buClr>
                <a:srgbClr val="000000"/>
              </a:buClr>
              <a:buSzPts val="2000"/>
            </a:pPr>
            <a:endParaRPr sz="2666" b="1" kern="0">
              <a:solidFill>
                <a:srgbClr val="FFFFFF"/>
              </a:solidFill>
              <a:latin typeface="Montserrat"/>
              <a:ea typeface="Montserrat"/>
              <a:cs typeface="Montserrat"/>
              <a:sym typeface="Montserrat"/>
            </a:endParaRPr>
          </a:p>
        </p:txBody>
      </p:sp>
      <p:sp>
        <p:nvSpPr>
          <p:cNvPr id="239" name="Google Shape;239;p44"/>
          <p:cNvSpPr txBox="1"/>
          <p:nvPr/>
        </p:nvSpPr>
        <p:spPr>
          <a:xfrm>
            <a:off x="1426131" y="2322704"/>
            <a:ext cx="4008156" cy="2342990"/>
          </a:xfrm>
          <a:prstGeom prst="rect">
            <a:avLst/>
          </a:prstGeom>
          <a:noFill/>
          <a:ln>
            <a:noFill/>
          </a:ln>
        </p:spPr>
        <p:txBody>
          <a:bodyPr spcFirstLastPara="1" wrap="square" lIns="121868" tIns="121868" rIns="121868" bIns="121868" anchor="t" anchorCtr="0">
            <a:noAutofit/>
          </a:bodyPr>
          <a:lstStyle/>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FREIGHT RATES</a:t>
            </a:r>
            <a:endParaRPr sz="2000" kern="0">
              <a:solidFill>
                <a:srgbClr val="EEEEEE"/>
              </a:solidFill>
              <a:latin typeface="Montserrat SemiBold"/>
              <a:ea typeface="Montserrat SemiBold"/>
              <a:cs typeface="Montserrat SemiBold"/>
              <a:sym typeface="Montserrat SemiBold"/>
            </a:endParaRPr>
          </a:p>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DEMAND</a:t>
            </a:r>
            <a:endParaRPr sz="2000" kern="0">
              <a:solidFill>
                <a:srgbClr val="EEEEEE"/>
              </a:solidFill>
              <a:latin typeface="Montserrat SemiBold"/>
              <a:ea typeface="Montserrat SemiBold"/>
              <a:cs typeface="Montserrat SemiBold"/>
              <a:sym typeface="Montserrat SemiBold"/>
            </a:endParaRPr>
          </a:p>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ECONOMY</a:t>
            </a:r>
            <a:endParaRPr sz="2000" kern="0">
              <a:solidFill>
                <a:srgbClr val="EEEEEE"/>
              </a:solidFill>
              <a:latin typeface="Montserrat SemiBold"/>
              <a:ea typeface="Montserrat SemiBold"/>
              <a:cs typeface="Montserrat SemiBold"/>
              <a:sym typeface="Montserrat SemiBold"/>
            </a:endParaRPr>
          </a:p>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OPTIMIZATION</a:t>
            </a:r>
            <a:endParaRPr sz="2000" kern="0">
              <a:solidFill>
                <a:srgbClr val="EEEEEE"/>
              </a:solidFill>
              <a:latin typeface="Montserrat SemiBold"/>
              <a:ea typeface="Montserrat SemiBold"/>
              <a:cs typeface="Montserrat SemiBold"/>
              <a:sym typeface="Montserrat SemiBold"/>
            </a:endParaRPr>
          </a:p>
        </p:txBody>
      </p:sp>
      <p:sp>
        <p:nvSpPr>
          <p:cNvPr id="240" name="Google Shape;240;p44"/>
          <p:cNvSpPr txBox="1"/>
          <p:nvPr/>
        </p:nvSpPr>
        <p:spPr>
          <a:xfrm>
            <a:off x="7617681" y="2322708"/>
            <a:ext cx="3335531" cy="2342990"/>
          </a:xfrm>
          <a:prstGeom prst="rect">
            <a:avLst/>
          </a:prstGeom>
          <a:noFill/>
          <a:ln>
            <a:noFill/>
          </a:ln>
        </p:spPr>
        <p:txBody>
          <a:bodyPr spcFirstLastPara="1" wrap="square" lIns="121868" tIns="121868" rIns="121868" bIns="121868" anchor="t" anchorCtr="0">
            <a:noAutofit/>
          </a:bodyPr>
          <a:lstStyle/>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FUEL COSTS</a:t>
            </a:r>
            <a:endParaRPr sz="2000" kern="0">
              <a:solidFill>
                <a:srgbClr val="EEEEEE"/>
              </a:solidFill>
              <a:latin typeface="Montserrat SemiBold"/>
              <a:ea typeface="Montserrat SemiBold"/>
              <a:cs typeface="Montserrat SemiBold"/>
              <a:sym typeface="Montserrat SemiBold"/>
            </a:endParaRPr>
          </a:p>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DEMAND</a:t>
            </a:r>
            <a:endParaRPr sz="2000" kern="0">
              <a:solidFill>
                <a:srgbClr val="EEEEEE"/>
              </a:solidFill>
              <a:latin typeface="Montserrat SemiBold"/>
              <a:ea typeface="Montserrat SemiBold"/>
              <a:cs typeface="Montserrat SemiBold"/>
              <a:sym typeface="Montserrat SemiBold"/>
            </a:endParaRPr>
          </a:p>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SITE SELECTION</a:t>
            </a:r>
            <a:endParaRPr sz="2000" kern="0">
              <a:solidFill>
                <a:srgbClr val="EEEEEE"/>
              </a:solidFill>
              <a:latin typeface="Montserrat SemiBold"/>
              <a:ea typeface="Montserrat SemiBold"/>
              <a:cs typeface="Montserrat SemiBold"/>
              <a:sym typeface="Montserrat SemiBold"/>
            </a:endParaRPr>
          </a:p>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RISK MANAGEMENT</a:t>
            </a:r>
            <a:endParaRPr sz="2000" kern="0">
              <a:solidFill>
                <a:srgbClr val="EEEEEE"/>
              </a:solidFill>
              <a:latin typeface="Montserrat SemiBold"/>
              <a:ea typeface="Montserrat SemiBold"/>
              <a:cs typeface="Montserrat SemiBold"/>
              <a:sym typeface="Montserrat SemiBold"/>
            </a:endParaRPr>
          </a:p>
          <a:p>
            <a:pPr defTabSz="1218895">
              <a:lnSpc>
                <a:spcPct val="150000"/>
              </a:lnSpc>
              <a:buClr>
                <a:srgbClr val="000000"/>
              </a:buClr>
              <a:buSzPts val="1500"/>
            </a:pPr>
            <a:endParaRPr sz="2000" kern="0">
              <a:solidFill>
                <a:srgbClr val="EEEEEE"/>
              </a:solidFill>
              <a:latin typeface="Montserrat SemiBold"/>
              <a:ea typeface="Montserrat SemiBold"/>
              <a:cs typeface="Montserrat SemiBold"/>
              <a:sym typeface="Montserrat SemiBold"/>
            </a:endParaRPr>
          </a:p>
          <a:p>
            <a:pPr defTabSz="1218895">
              <a:lnSpc>
                <a:spcPct val="150000"/>
              </a:lnSpc>
              <a:buClr>
                <a:srgbClr val="000000"/>
              </a:buClr>
              <a:buSzPts val="1500"/>
            </a:pPr>
            <a:endParaRPr sz="2000" kern="0">
              <a:solidFill>
                <a:srgbClr val="EEEEEE"/>
              </a:solidFill>
              <a:latin typeface="Montserrat SemiBold"/>
              <a:ea typeface="Montserrat SemiBold"/>
              <a:cs typeface="Montserrat SemiBold"/>
              <a:sym typeface="Montserrat SemiBold"/>
            </a:endParaRPr>
          </a:p>
        </p:txBody>
      </p:sp>
      <p:sp>
        <p:nvSpPr>
          <p:cNvPr id="241" name="Google Shape;241;p44"/>
          <p:cNvSpPr txBox="1"/>
          <p:nvPr/>
        </p:nvSpPr>
        <p:spPr>
          <a:xfrm>
            <a:off x="4298750" y="2322699"/>
            <a:ext cx="3489491" cy="2342990"/>
          </a:xfrm>
          <a:prstGeom prst="rect">
            <a:avLst/>
          </a:prstGeom>
          <a:noFill/>
          <a:ln>
            <a:noFill/>
          </a:ln>
        </p:spPr>
        <p:txBody>
          <a:bodyPr spcFirstLastPara="1" wrap="square" lIns="121868" tIns="121868" rIns="121868" bIns="121868" anchor="t" anchorCtr="0">
            <a:noAutofit/>
          </a:bodyPr>
          <a:lstStyle/>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UTILIZATION </a:t>
            </a:r>
            <a:endParaRPr sz="2000" kern="0">
              <a:solidFill>
                <a:srgbClr val="EEEEEE"/>
              </a:solidFill>
              <a:latin typeface="Montserrat SemiBold"/>
              <a:ea typeface="Montserrat SemiBold"/>
              <a:cs typeface="Montserrat SemiBold"/>
              <a:sym typeface="Montserrat SemiBold"/>
            </a:endParaRPr>
          </a:p>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SUPPLY-CHAIN RISKS</a:t>
            </a:r>
            <a:endParaRPr sz="2000" kern="0">
              <a:solidFill>
                <a:srgbClr val="EEEEEE"/>
              </a:solidFill>
              <a:latin typeface="Montserrat SemiBold"/>
              <a:ea typeface="Montserrat SemiBold"/>
              <a:cs typeface="Montserrat SemiBold"/>
              <a:sym typeface="Montserrat SemiBold"/>
            </a:endParaRPr>
          </a:p>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EQUIPMENT PRICES</a:t>
            </a:r>
            <a:endParaRPr sz="2000" kern="0">
              <a:solidFill>
                <a:srgbClr val="EEEEEE"/>
              </a:solidFill>
              <a:latin typeface="Montserrat SemiBold"/>
              <a:ea typeface="Montserrat SemiBold"/>
              <a:cs typeface="Montserrat SemiBold"/>
              <a:sym typeface="Montserrat SemiBold"/>
            </a:endParaRPr>
          </a:p>
          <a:p>
            <a:pPr defTabSz="1218895">
              <a:lnSpc>
                <a:spcPct val="150000"/>
              </a:lnSpc>
              <a:buClr>
                <a:srgbClr val="000000"/>
              </a:buClr>
              <a:buSzPts val="1500"/>
            </a:pPr>
            <a:r>
              <a:rPr lang="en-US" sz="2000" kern="0">
                <a:solidFill>
                  <a:srgbClr val="EEEEEE"/>
                </a:solidFill>
                <a:latin typeface="Montserrat SemiBold"/>
                <a:ea typeface="Montserrat SemiBold"/>
                <a:cs typeface="Montserrat SemiBold"/>
                <a:sym typeface="Montserrat SemiBold"/>
              </a:rPr>
              <a:t>PROCUREMENT</a:t>
            </a:r>
            <a:endParaRPr sz="2000" kern="0">
              <a:solidFill>
                <a:srgbClr val="EEEEEE"/>
              </a:solidFill>
              <a:latin typeface="Montserrat SemiBold"/>
              <a:ea typeface="Montserrat SemiBold"/>
              <a:cs typeface="Montserrat SemiBold"/>
              <a:sym typeface="Montserrat SemiBold"/>
            </a:endParaRPr>
          </a:p>
        </p:txBody>
      </p:sp>
      <p:cxnSp>
        <p:nvCxnSpPr>
          <p:cNvPr id="242" name="Google Shape;242;p44"/>
          <p:cNvCxnSpPr/>
          <p:nvPr/>
        </p:nvCxnSpPr>
        <p:spPr>
          <a:xfrm rot="10800000">
            <a:off x="1539620" y="4362216"/>
            <a:ext cx="9086433" cy="0"/>
          </a:xfrm>
          <a:prstGeom prst="straightConnector1">
            <a:avLst/>
          </a:prstGeom>
          <a:noFill/>
          <a:ln w="9525" cap="flat" cmpd="sng">
            <a:solidFill>
              <a:schemeClr val="lt1"/>
            </a:solidFill>
            <a:prstDash val="solid"/>
            <a:round/>
            <a:headEnd type="none" w="sm" len="sm"/>
            <a:tailEnd type="none" w="sm" len="sm"/>
          </a:ln>
        </p:spPr>
      </p:cxnSp>
      <p:sp>
        <p:nvSpPr>
          <p:cNvPr id="243" name="Google Shape;243;p44"/>
          <p:cNvSpPr txBox="1"/>
          <p:nvPr/>
        </p:nvSpPr>
        <p:spPr>
          <a:xfrm>
            <a:off x="1592854" y="4395466"/>
            <a:ext cx="9167212" cy="522264"/>
          </a:xfrm>
          <a:prstGeom prst="rect">
            <a:avLst/>
          </a:prstGeom>
          <a:noFill/>
          <a:ln>
            <a:noFill/>
          </a:ln>
        </p:spPr>
        <p:txBody>
          <a:bodyPr spcFirstLastPara="1" wrap="square" lIns="121868" tIns="121868" rIns="121868" bIns="121868" anchor="t" anchorCtr="0">
            <a:noAutofit/>
          </a:bodyPr>
          <a:lstStyle/>
          <a:p>
            <a:pPr defTabSz="1218895">
              <a:buClr>
                <a:srgbClr val="000000"/>
              </a:buClr>
              <a:buSzPts val="1500"/>
            </a:pPr>
            <a:r>
              <a:rPr lang="en-US" sz="2000" kern="0">
                <a:solidFill>
                  <a:srgbClr val="FFFFFF"/>
                </a:solidFill>
                <a:latin typeface="Montserrat"/>
                <a:ea typeface="Montserrat"/>
                <a:cs typeface="Montserrat"/>
                <a:sym typeface="Montserrat"/>
              </a:rPr>
              <a:t>CLIENTS: CARRIERS, 3PLs, AIRLINES, FORWARDERS, WAREHOUSING, MANUFACTURING, RETAIL, DISTRIBUTION, FINANCE, INDUSTRIAL</a:t>
            </a:r>
            <a:endParaRPr sz="2000" kern="0">
              <a:solidFill>
                <a:srgbClr val="FFFFFF"/>
              </a:solidFill>
              <a:latin typeface="Montserrat"/>
              <a:ea typeface="Montserrat"/>
              <a:cs typeface="Montserrat"/>
              <a:sym typeface="Montserrat"/>
            </a:endParaRPr>
          </a:p>
        </p:txBody>
      </p:sp>
      <p:sp>
        <p:nvSpPr>
          <p:cNvPr id="244" name="Google Shape;244;p44"/>
          <p:cNvSpPr/>
          <p:nvPr/>
        </p:nvSpPr>
        <p:spPr>
          <a:xfrm>
            <a:off x="1154099" y="5451411"/>
            <a:ext cx="9865830" cy="1189690"/>
          </a:xfrm>
          <a:prstGeom prst="rect">
            <a:avLst/>
          </a:prstGeom>
          <a:noFill/>
          <a:ln>
            <a:noFill/>
          </a:ln>
        </p:spPr>
        <p:txBody>
          <a:bodyPr spcFirstLastPara="1" wrap="square" lIns="121868" tIns="60917" rIns="121868" bIns="60917" anchor="t" anchorCtr="0">
            <a:noAutofit/>
          </a:bodyPr>
          <a:lstStyle/>
          <a:p>
            <a:pPr algn="ctr" defTabSz="1218895">
              <a:buClr>
                <a:srgbClr val="000000"/>
              </a:buClr>
            </a:pPr>
            <a:r>
              <a:rPr lang="en-US" sz="3466" b="1" kern="0">
                <a:solidFill>
                  <a:srgbClr val="FFFFFF"/>
                </a:solidFill>
                <a:latin typeface="Montserrat"/>
                <a:ea typeface="Montserrat"/>
                <a:cs typeface="Montserrat"/>
                <a:sym typeface="Montserrat"/>
              </a:rPr>
              <a:t>93% of the data on SONAR </a:t>
            </a:r>
            <a:endParaRPr sz="1866" kern="0">
              <a:solidFill>
                <a:srgbClr val="000000"/>
              </a:solidFill>
              <a:latin typeface="Arial"/>
              <a:cs typeface="Arial"/>
              <a:sym typeface="Arial"/>
            </a:endParaRPr>
          </a:p>
          <a:p>
            <a:pPr algn="ctr" defTabSz="1218895">
              <a:buClr>
                <a:srgbClr val="000000"/>
              </a:buClr>
            </a:pPr>
            <a:r>
              <a:rPr lang="en-US" sz="3466" b="1" kern="0">
                <a:solidFill>
                  <a:srgbClr val="FFFFFF"/>
                </a:solidFill>
                <a:latin typeface="Montserrat"/>
                <a:ea typeface="Montserrat"/>
                <a:cs typeface="Montserrat"/>
                <a:sym typeface="Montserrat"/>
              </a:rPr>
              <a:t>is </a:t>
            </a:r>
            <a:r>
              <a:rPr lang="en-US" sz="3466" b="1" i="1" kern="0">
                <a:solidFill>
                  <a:srgbClr val="FFFFFF"/>
                </a:solidFill>
                <a:latin typeface="Montserrat"/>
                <a:ea typeface="Montserrat"/>
                <a:cs typeface="Montserrat"/>
                <a:sym typeface="Montserrat"/>
              </a:rPr>
              <a:t>exclusively</a:t>
            </a:r>
            <a:r>
              <a:rPr lang="en-US" sz="3466" b="1" kern="0">
                <a:solidFill>
                  <a:srgbClr val="FFFFFF"/>
                </a:solidFill>
                <a:latin typeface="Montserrat"/>
                <a:ea typeface="Montserrat"/>
                <a:cs typeface="Montserrat"/>
                <a:sym typeface="Montserrat"/>
              </a:rPr>
              <a:t> offered by FreightWaves </a:t>
            </a:r>
            <a:endParaRPr sz="3466" b="1" kern="0">
              <a:solidFill>
                <a:srgbClr val="000000"/>
              </a:solidFill>
              <a:latin typeface="Montserrat"/>
              <a:ea typeface="Montserrat"/>
              <a:cs typeface="Montserrat"/>
              <a:sym typeface="Montserrat"/>
            </a:endParaRPr>
          </a:p>
        </p:txBody>
      </p:sp>
      <p:cxnSp>
        <p:nvCxnSpPr>
          <p:cNvPr id="245" name="Google Shape;245;p44"/>
          <p:cNvCxnSpPr/>
          <p:nvPr/>
        </p:nvCxnSpPr>
        <p:spPr>
          <a:xfrm rot="10800000">
            <a:off x="1539620" y="2308039"/>
            <a:ext cx="9086433" cy="0"/>
          </a:xfrm>
          <a:prstGeom prst="straightConnector1">
            <a:avLst/>
          </a:prstGeom>
          <a:noFill/>
          <a:ln w="9525" cap="flat" cmpd="sng">
            <a:solidFill>
              <a:schemeClr val="lt1"/>
            </a:solidFill>
            <a:prstDash val="solid"/>
            <a:round/>
            <a:headEnd type="none" w="sm" len="sm"/>
            <a:tailEnd type="none" w="sm" len="sm"/>
          </a:ln>
        </p:spPr>
      </p:cxnSp>
      <p:sp>
        <p:nvSpPr>
          <p:cNvPr id="246" name="Google Shape;246;p44"/>
          <p:cNvSpPr txBox="1"/>
          <p:nvPr/>
        </p:nvSpPr>
        <p:spPr>
          <a:xfrm>
            <a:off x="1426130" y="1467271"/>
            <a:ext cx="9527118" cy="522264"/>
          </a:xfrm>
          <a:prstGeom prst="rect">
            <a:avLst/>
          </a:prstGeom>
          <a:noFill/>
          <a:ln>
            <a:noFill/>
          </a:ln>
        </p:spPr>
        <p:txBody>
          <a:bodyPr spcFirstLastPara="1" wrap="square" lIns="121868" tIns="121868" rIns="121868" bIns="121868" anchor="t" anchorCtr="0">
            <a:noAutofit/>
          </a:bodyPr>
          <a:lstStyle/>
          <a:p>
            <a:pPr defTabSz="1218895">
              <a:buClr>
                <a:srgbClr val="000000"/>
              </a:buClr>
              <a:buSzPts val="1400"/>
            </a:pPr>
            <a:r>
              <a:rPr lang="en-US" sz="1866" b="1" kern="0">
                <a:solidFill>
                  <a:srgbClr val="FFFFFF"/>
                </a:solidFill>
                <a:latin typeface="Montserrat"/>
                <a:ea typeface="Montserrat"/>
                <a:cs typeface="Montserrat"/>
                <a:sym typeface="Montserrat"/>
              </a:rPr>
              <a:t>SONAR is a unique data platform that enables freight market participants of all modes to drive both higher revenue and lower expenses</a:t>
            </a:r>
            <a:endParaRPr sz="1866" b="1" kern="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545</TotalTime>
  <Words>1582</Words>
  <Application>Microsoft Office PowerPoint</Application>
  <PresentationFormat>Custom</PresentationFormat>
  <Paragraphs>226</Paragraphs>
  <Slides>23</Slides>
  <Notes>7</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23</vt:i4>
      </vt:variant>
    </vt:vector>
  </HeadingPairs>
  <TitlesOfParts>
    <vt:vector size="38" baseType="lpstr">
      <vt:lpstr>Aktiv Grotesk Light</vt:lpstr>
      <vt:lpstr>Arial</vt:lpstr>
      <vt:lpstr>Calibri</vt:lpstr>
      <vt:lpstr>Montserrat</vt:lpstr>
      <vt:lpstr>Montserrat ExtraLight</vt:lpstr>
      <vt:lpstr>Montserrat Light</vt:lpstr>
      <vt:lpstr>Montserrat Medium</vt:lpstr>
      <vt:lpstr>Montserrat SemiBold</vt:lpstr>
      <vt:lpstr>Rockwell</vt:lpstr>
      <vt:lpstr>Source Sans Pro</vt:lpstr>
      <vt:lpstr>Times New Roman</vt:lpstr>
      <vt:lpstr>Tw Cen MT</vt:lpstr>
      <vt:lpstr>Office Theme</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Kris McCarthy</dc:creator>
  <cp:lastModifiedBy>Yeager, Alex</cp:lastModifiedBy>
  <cp:revision>82</cp:revision>
  <dcterms:created xsi:type="dcterms:W3CDTF">2020-01-27T20:28:45Z</dcterms:created>
  <dcterms:modified xsi:type="dcterms:W3CDTF">2020-02-18T19:59:41Z</dcterms:modified>
</cp:coreProperties>
</file>